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5" r:id="rId5"/>
    <p:sldId id="270" r:id="rId6"/>
    <p:sldId id="260" r:id="rId7"/>
    <p:sldId id="271" r:id="rId8"/>
    <p:sldId id="265" r:id="rId9"/>
    <p:sldId id="261" r:id="rId10"/>
    <p:sldId id="263" r:id="rId11"/>
    <p:sldId id="264" r:id="rId12"/>
    <p:sldId id="274" r:id="rId13"/>
    <p:sldId id="276" r:id="rId14"/>
    <p:sldId id="278" r:id="rId15"/>
    <p:sldId id="279" r:id="rId16"/>
    <p:sldId id="280" r:id="rId17"/>
    <p:sldId id="287" r:id="rId18"/>
    <p:sldId id="282" r:id="rId19"/>
    <p:sldId id="283" r:id="rId20"/>
    <p:sldId id="285" r:id="rId21"/>
    <p:sldId id="288" r:id="rId22"/>
    <p:sldId id="286" r:id="rId23"/>
    <p:sldId id="28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C38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130E-EFB9-4FF2-AE54-520C8BB92B16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8D74-E1ED-4D2A-BBFC-008A6D8A2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16PA_0X_3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tVMqoZcUWMw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22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2882"/>
            <a:ext cx="8246720" cy="2857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ПРОФСОЮЗНАЯ ОРГАНИЗАЦИЯ </a:t>
            </a:r>
            <a:b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 </a:t>
            </a:r>
            <a:r>
              <a:rPr lang="ru-RU" sz="4000" b="1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«Тяжинский детский сад №3 </a:t>
            </a:r>
            <a:b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13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5728"/>
            <a:ext cx="5089768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</a:t>
            </a:r>
            <a:endParaRPr lang="ru-RU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профсоюзный уголок»</a:t>
            </a:r>
            <a:endParaRPr lang="ru-RU" sz="2400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43240" y="5000636"/>
            <a:ext cx="5786478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1306B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Инна Васильевна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06B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первичной профсоюзной организации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653766" cy="1653766"/>
          </a:xfrm>
          <a:prstGeom prst="rect">
            <a:avLst/>
          </a:prstGeom>
        </p:spPr>
      </p:pic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8" y="299270"/>
            <a:ext cx="2438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192688" cy="846158"/>
          </a:xfrm>
        </p:spPr>
        <p:txBody>
          <a:bodyPr>
            <a:no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раздел профсоюзного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528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2400" b="1" u="sng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kumimoji="0" lang="ru-RU" sz="2800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kumimoji="0" lang="ru-RU" sz="2800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стационарный):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на год             Список </a:t>
            </a:r>
            <a:r>
              <a:rPr lang="ru-RU" sz="2000" dirty="0">
                <a:solidFill>
                  <a:srgbClr val="1306B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профсоюза    Коллективный договор </a:t>
            </a: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00" dirty="0" smtClean="0"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632795" cy="2724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5070"/>
          <a:stretch/>
        </p:blipFill>
        <p:spPr>
          <a:xfrm rot="5400000">
            <a:off x="3708913" y="2707911"/>
            <a:ext cx="2734286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0" t="10188" r="6601" b="4516"/>
          <a:stretch/>
        </p:blipFill>
        <p:spPr>
          <a:xfrm>
            <a:off x="6588224" y="2276872"/>
            <a:ext cx="2070692" cy="2724596"/>
          </a:xfrm>
          <a:prstGeom prst="rect">
            <a:avLst/>
          </a:prstGeom>
        </p:spPr>
      </p:pic>
      <p:pic>
        <p:nvPicPr>
          <p:cNvPr id="8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05" y="188640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750" cy="15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428612"/>
            <a:ext cx="7134841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раздел профсоюзного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уголка</a:t>
            </a:r>
            <a: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100" b="0" i="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Информационный раздел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(сменный)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rgbClr val="1306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04864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 smtClean="0">
              <a:solidFill>
                <a:srgbClr val="1306BA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 smtClean="0">
              <a:solidFill>
                <a:srgbClr val="1306BA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Рубрика «Поздравляем» 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субботников       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отпусков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3800"/>
          <a:stretch/>
        </p:blipFill>
        <p:spPr>
          <a:xfrm rot="5400000">
            <a:off x="-117471" y="2429839"/>
            <a:ext cx="3119420" cy="2237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0691" y="2377981"/>
            <a:ext cx="3113126" cy="2334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750" cy="1509750"/>
          </a:xfrm>
          <a:prstGeom prst="rect">
            <a:avLst/>
          </a:prstGeom>
        </p:spPr>
      </p:pic>
      <p:pic>
        <p:nvPicPr>
          <p:cNvPr id="8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20220415_102839 (1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/>
          <a:stretch/>
        </p:blipFill>
        <p:spPr bwMode="auto">
          <a:xfrm rot="5400000">
            <a:off x="5606878" y="2359664"/>
            <a:ext cx="3073400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8612"/>
            <a:ext cx="7206848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раздел профсоюзного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уголка</a:t>
            </a:r>
            <a: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раздел (сменный)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1306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2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 smtClean="0">
              <a:solidFill>
                <a:srgbClr val="1306BA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 smtClean="0">
              <a:solidFill>
                <a:srgbClr val="1306BA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Агитационные, информационные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материалы. Обращения.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483" y="2737891"/>
            <a:ext cx="3112090" cy="23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7704" y="2733016"/>
            <a:ext cx="3073088" cy="2304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750" cy="1509750"/>
          </a:xfrm>
          <a:prstGeom prst="rect">
            <a:avLst/>
          </a:prstGeom>
        </p:spPr>
      </p:pic>
      <p:pic>
        <p:nvPicPr>
          <p:cNvPr id="11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0125" y="2752797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8612"/>
            <a:ext cx="61206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kumimoji="0" lang="ru-RU" sz="3600" b="1" i="0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sz="3600" b="1" i="0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профсоюза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1306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00174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2000" dirty="0" smtClean="0">
              <a:solidFill>
                <a:srgbClr val="1306BA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lang="ru-RU" sz="1050" dirty="0">
              <a:solidFill>
                <a:srgbClr val="1306BA"/>
              </a:solidFill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endParaRPr lang="ru-RU" sz="1050" dirty="0" smtClean="0">
              <a:solidFill>
                <a:srgbClr val="1306BA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695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96950" algn="l"/>
              </a:tabLst>
            </a:pPr>
            <a:r>
              <a:rPr lang="ru-RU" sz="2000" dirty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Марина\Desktop\Профком фото\Грамота и документы\IMG_7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168352" cy="453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1700809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Благодаря газете "Мой Профсоюз"  члены профсоюза получают информацию о деятельности профессионального союза, его региональных и местных организаций, репортажи о проектах, конкурсах, акциях, очерки о ярких педагогах и профсоюзных лидерах, и др.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 2013 г. по  2019 г. организация выписывала печатное издание. С 2019 года – скачиваем электронную версию газеты.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509750" cy="1509750"/>
          </a:xfrm>
          <a:prstGeom prst="rect">
            <a:avLst/>
          </a:prstGeom>
        </p:spPr>
      </p:pic>
      <p:pic>
        <p:nvPicPr>
          <p:cNvPr id="1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05" y="332656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учебный год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из членов профсоюза «</a:t>
            </a:r>
            <a:r>
              <a:rPr lang="ru-RU" sz="1800" b="1" i="1" dirty="0" err="1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Арх-Идея</a:t>
            </a: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награждена дипломом «За волю к победе» на областном конкурсе «Лучшая управленческая команда образовательной организации Кузбасса»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236400" cy="1236400"/>
          </a:xfrm>
          <a:prstGeom prst="rect">
            <a:avLst/>
          </a:prstGeo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27391" t="26203" r="21693" b="25563"/>
          <a:stretch>
            <a:fillRect/>
          </a:stretch>
        </p:blipFill>
        <p:spPr bwMode="auto">
          <a:xfrm>
            <a:off x="251520" y="2204864"/>
            <a:ext cx="4104456" cy="21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 l="12644" t="14444" r="14816"/>
          <a:stretch>
            <a:fillRect/>
          </a:stretch>
        </p:blipFill>
        <p:spPr bwMode="auto">
          <a:xfrm>
            <a:off x="4716016" y="2348880"/>
            <a:ext cx="4000599" cy="391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 descr="https://rg.kuz-edu.ru/bestteam/assets/components/phpthumbof/cache/IMG_2750.c00f24913086a1ddafb57b6c44e123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4581128"/>
            <a:ext cx="296503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учебный год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Кротова Н.А. –лауреат областного этапа</a:t>
            </a:r>
            <a:b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«Воспитатель года» 2021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29698" name="Picture 2" descr="D:\Рабочий стол\IMG-20220414-WA0051 (1).jpg"/>
          <p:cNvPicPr>
            <a:picLocks noChangeAspect="1" noChangeArrowheads="1"/>
          </p:cNvPicPr>
          <p:nvPr/>
        </p:nvPicPr>
        <p:blipFill>
          <a:blip r:embed="rId4" cstate="print"/>
          <a:srcRect l="23710" r="25222"/>
          <a:stretch>
            <a:fillRect/>
          </a:stretch>
        </p:blipFill>
        <p:spPr bwMode="auto">
          <a:xfrm>
            <a:off x="310260" y="2132856"/>
            <a:ext cx="3901699" cy="42975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9699" name="Picture 3" descr="E:\Проф\Новая папка\Коллад. ВГ 2021 ит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848"/>
            <a:ext cx="4330452" cy="433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учебный год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победы на областных конкурсах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32770" name="Picture 2" descr="E:\Проф\Новая папка\Итоги хакатоны наг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2203113" cy="2736304"/>
          </a:xfrm>
          <a:prstGeom prst="rect">
            <a:avLst/>
          </a:prstGeom>
          <a:noFill/>
        </p:spPr>
      </p:pic>
      <p:pic>
        <p:nvPicPr>
          <p:cNvPr id="32771" name="Picture 3" descr="E:\Проф\Новая папка\IMG-20220128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915816" cy="4151550"/>
          </a:xfrm>
          <a:prstGeom prst="rect">
            <a:avLst/>
          </a:prstGeom>
          <a:noFill/>
        </p:spPr>
      </p:pic>
      <p:pic>
        <p:nvPicPr>
          <p:cNvPr id="32772" name="Picture 4" descr="E:\Проф\Новая папка\-5321141966811019848_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44824"/>
            <a:ext cx="3149334" cy="4199112"/>
          </a:xfrm>
          <a:prstGeom prst="rect">
            <a:avLst/>
          </a:prstGeom>
          <a:noFill/>
        </p:spPr>
      </p:pic>
      <p:pic>
        <p:nvPicPr>
          <p:cNvPr id="32774" name="Picture 6" descr="https://nsportal.ru/sites/default/files/portfolio_photos/2021/12/21/arh-ide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060848"/>
            <a:ext cx="195539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учебный год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348C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победы на областных конкурсах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2276872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https://www.youtube.com/watch?v=16PA_0X_328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Профсоюзной организации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b="1887"/>
          <a:stretch>
            <a:fillRect/>
          </a:stretch>
        </p:blipFill>
        <p:spPr bwMode="auto">
          <a:xfrm>
            <a:off x="395535" y="1628800"/>
            <a:ext cx="347300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nsportal.ru/sites/default/files/portfolio_photos/2022/04/11/img-28193308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00808"/>
            <a:ext cx="317723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Профсоюзной организации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223" b="726"/>
          <a:stretch/>
        </p:blipFill>
        <p:spPr>
          <a:xfrm>
            <a:off x="827584" y="1916832"/>
            <a:ext cx="3092411" cy="4392489"/>
          </a:xfrm>
          <a:prstGeom prst="rect">
            <a:avLst/>
          </a:prstGeom>
        </p:spPr>
      </p:pic>
      <p:pic>
        <p:nvPicPr>
          <p:cNvPr id="9" name="Picture 4" descr="https://nsportal.ru/sites/default/files/portfolio_photos/2018/01/25/18._profsoyuznaya_rabota.jpg"/>
          <p:cNvPicPr>
            <a:picLocks noChangeAspect="1" noChangeArrowheads="1"/>
          </p:cNvPicPr>
          <p:nvPr/>
        </p:nvPicPr>
        <p:blipFill>
          <a:blip r:embed="rId5" cstate="print"/>
          <a:srcRect l="2207"/>
          <a:stretch>
            <a:fillRect/>
          </a:stretch>
        </p:blipFill>
        <p:spPr bwMode="auto">
          <a:xfrm>
            <a:off x="4644008" y="1844824"/>
            <a:ext cx="3191353" cy="449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1637" y="98235"/>
            <a:ext cx="6357982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основания МАДОУ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2011 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мощность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110 человек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воспитанников - </a:t>
            </a: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групп - 6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членов профсоюза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них: 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педагогов,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заведующий.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высшим образованием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категорию: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ервая - 1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молодые специалисты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 работы: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 10 до 20 лет - 2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20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30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306B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8" y="299270"/>
            <a:ext cx="2438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653766" cy="1653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3290" r="12211"/>
          <a:stretch/>
        </p:blipFill>
        <p:spPr>
          <a:xfrm>
            <a:off x="5004048" y="3861048"/>
            <a:ext cx="3817243" cy="254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509120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Виртуальная экскурсия: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https://www.youtube.com/watch?v=tVMqoZcUWMw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Профсоюзной организации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701" r="3779" b="1701"/>
          <a:stretch/>
        </p:blipFill>
        <p:spPr>
          <a:xfrm>
            <a:off x="251520" y="1916832"/>
            <a:ext cx="3088238" cy="4371044"/>
          </a:xfrm>
          <a:prstGeom prst="rect">
            <a:avLst/>
          </a:prstGeom>
        </p:spPr>
      </p:pic>
      <p:pic>
        <p:nvPicPr>
          <p:cNvPr id="8" name="Объект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346" y="4102354"/>
            <a:ext cx="2567798" cy="2015514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28944" y="4293096"/>
            <a:ext cx="194421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«Лучшая театрализация на экологическую тему»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40" y="1772816"/>
            <a:ext cx="3281436" cy="21876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8823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Профсоюзной организации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10" name="Рисунок 9" descr="F:\28180112\img-28180112-0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66" b="3084"/>
          <a:stretch/>
        </p:blipFill>
        <p:spPr bwMode="auto">
          <a:xfrm>
            <a:off x="467544" y="1844824"/>
            <a:ext cx="3284091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28180112\img-28180112-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/>
          <a:stretch/>
        </p:blipFill>
        <p:spPr bwMode="auto">
          <a:xfrm>
            <a:off x="4932040" y="1817449"/>
            <a:ext cx="30963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совещание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Яковлевым М.Н.</a:t>
            </a:r>
            <a:br>
              <a:rPr lang="ru-RU" sz="28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48C38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48C38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1700808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10 марта  2022 г. прошла рабочая встреча Яковлева Михаила Николаевича, председателя Кузбасской региональной организации Профессионального союза работников народного образования и науки Российской Федерации с руководителями образовательных организаций Тяжинского муниципального округа, председателями первичных профсоюзных организаций и ответственными за охрану труда. В ходе встречи гости посетили Тяжинский детский сад «Золотой ключик», провели личный прием. Инспектор по охране труда Зубов Константин Сергеевич познакомил руководителей с изменениями в законодательстве по охране труда и ответил на вопросы.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tyazhin.ru/_nw/123/93822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8351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6369" t="39721" r="57553" b="25644"/>
          <a:stretch/>
        </p:blipFill>
        <p:spPr bwMode="auto">
          <a:xfrm>
            <a:off x="4834334" y="4207850"/>
            <a:ext cx="1715657" cy="207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19894" t="18507" r="10479"/>
          <a:stretch>
            <a:fillRect/>
          </a:stretch>
        </p:blipFill>
        <p:spPr bwMode="auto">
          <a:xfrm>
            <a:off x="7699428" y="4250142"/>
            <a:ext cx="1206592" cy="188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263" y="2906241"/>
            <a:ext cx="1731414" cy="260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3"/>
          <a:stretch/>
        </p:blipFill>
        <p:spPr>
          <a:xfrm>
            <a:off x="467544" y="1412776"/>
            <a:ext cx="827664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6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625433" cy="37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789040"/>
            <a:ext cx="678661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>
                  <a:solidFill>
                    <a:srgbClr val="FFFF00"/>
                  </a:solidFill>
                </a:ln>
                <a:solidFill>
                  <a:srgbClr val="1306B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Благодарим </a:t>
            </a:r>
          </a:p>
          <a:p>
            <a:pPr algn="ctr"/>
            <a:r>
              <a:rPr lang="ru-RU" sz="6000" b="1" cap="all" spc="0" dirty="0" smtClean="0">
                <a:ln>
                  <a:solidFill>
                    <a:srgbClr val="FFFF00"/>
                  </a:solidFill>
                </a:ln>
                <a:solidFill>
                  <a:srgbClr val="1306B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Вас за внимание!</a:t>
            </a:r>
            <a:endParaRPr lang="ru-RU" sz="6000" b="1" cap="all" spc="0" dirty="0">
              <a:ln>
                <a:solidFill>
                  <a:srgbClr val="FFFF00"/>
                </a:solidFill>
              </a:ln>
              <a:solidFill>
                <a:srgbClr val="1306B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8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8" y="299270"/>
            <a:ext cx="2438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653766" cy="1653766"/>
          </a:xfrm>
          <a:prstGeom prst="rect">
            <a:avLst/>
          </a:prstGeom>
        </p:spPr>
      </p:pic>
      <p:pic>
        <p:nvPicPr>
          <p:cNvPr id="6" name="Рисунок 16" descr="C:\Users\User\Desktop\Фото 2019-2020\Фото адм.,  педагоги, 2019\DSC_8842.JPG"/>
          <p:cNvPicPr>
            <a:picLocks noChangeAspect="1" noChangeArrowheads="1"/>
          </p:cNvPicPr>
          <p:nvPr/>
        </p:nvPicPr>
        <p:blipFill rotWithShape="1">
          <a:blip r:embed="rId4" cstate="print"/>
          <a:srcRect b="26801"/>
          <a:stretch/>
        </p:blipFill>
        <p:spPr bwMode="auto">
          <a:xfrm>
            <a:off x="755576" y="1971356"/>
            <a:ext cx="2880320" cy="3238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7" descr="C:\Users\User\Desktop\Фото 2019-2020\Фото адм.,  педагоги, 2019\DSC_8845_1.JPG"/>
          <p:cNvPicPr>
            <a:picLocks noChangeAspect="1" noChangeArrowheads="1"/>
          </p:cNvPicPr>
          <p:nvPr/>
        </p:nvPicPr>
        <p:blipFill rotWithShape="1">
          <a:blip r:embed="rId5" cstate="print"/>
          <a:srcRect b="31006"/>
          <a:stretch/>
        </p:blipFill>
        <p:spPr bwMode="auto">
          <a:xfrm>
            <a:off x="5292079" y="1971356"/>
            <a:ext cx="3143197" cy="3238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5300663"/>
            <a:ext cx="31683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Караульнова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льга Анатольевна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заведующий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5360198"/>
            <a:ext cx="5722938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Васильевна,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</a:p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ервичной профсоюзной организации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11016"/>
            <a:ext cx="316835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</p:txBody>
      </p:sp>
    </p:spTree>
    <p:extLst>
      <p:ext uri="{BB962C8B-B14F-4D97-AF65-F5344CB8AC3E}">
        <p14:creationId xmlns:p14="http://schemas.microsoft.com/office/powerpoint/2010/main" val="1094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8" y="299270"/>
            <a:ext cx="2438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653766" cy="165376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215" y="-5773041"/>
            <a:ext cx="6859570" cy="1200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крепнут содружества узы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Иными мы быть не должны!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образование и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Профсоюзы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единства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страны!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98" y="139398"/>
            <a:ext cx="24384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653766" cy="16537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5127821"/>
            <a:ext cx="953936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Караульнова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О.А., заведующий</a:t>
            </a:r>
          </a:p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Петрова И.В.,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председатель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ервичной профсоюзной организации</a:t>
            </a:r>
          </a:p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Кротова Н.А., воспитатель</a:t>
            </a:r>
          </a:p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Балабова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О.Ю., воспитатель</a:t>
            </a:r>
          </a:p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1600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Росликова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О.В., воспитатель</a:t>
            </a:r>
          </a:p>
          <a:p>
            <a:pPr algn="just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Веселкова О.Н., воспитатель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r="6280"/>
          <a:stretch/>
        </p:blipFill>
        <p:spPr>
          <a:xfrm>
            <a:off x="1749006" y="1152330"/>
            <a:ext cx="5679886" cy="313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915816" y="411016"/>
            <a:ext cx="316835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профсоюза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6302" y="4407124"/>
            <a:ext cx="62646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15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профсоюза являются так же членами творческой группы «ЛУК» (лидеры управленческой команды)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стенда</a:t>
            </a:r>
            <a:endParaRPr lang="ru-RU" b="1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  <p:pic>
        <p:nvPicPr>
          <p:cNvPr id="5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812"/>
            <a:ext cx="2193120" cy="9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" t="7364" r="-1081" b="12974"/>
          <a:stretch/>
        </p:blipFill>
        <p:spPr>
          <a:xfrm>
            <a:off x="1187624" y="1676626"/>
            <a:ext cx="7059722" cy="412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1340768"/>
            <a:ext cx="8229600" cy="374441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ПРИНЦИПЫ</a:t>
            </a:r>
            <a:br>
              <a:rPr lang="ru-RU" sz="36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оформления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информационного уголка   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доступность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актуальность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новизна информации</a:t>
            </a:r>
            <a:r>
              <a:rPr lang="ru-RU" sz="3600" dirty="0" smtClean="0">
                <a:solidFill>
                  <a:srgbClr val="1306B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1306BA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1306BA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3370696"/>
          </a:xfrm>
        </p:spPr>
        <p:txBody>
          <a:bodyPr>
            <a:norm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информационного уголка первичной профсоюзной организации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1306BA"/>
              </a:solidFill>
            </a:endParaRPr>
          </a:p>
        </p:txBody>
      </p:sp>
      <p:pic>
        <p:nvPicPr>
          <p:cNvPr id="4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3" y="226812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" y="119050"/>
            <a:ext cx="1509750" cy="15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940743"/>
            <a:ext cx="82153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 smtClean="0">
              <a:solidFill>
                <a:srgbClr val="1306BA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96950" algn="l"/>
              </a:tabLst>
            </a:pPr>
            <a:endParaRPr lang="ru-RU" sz="2000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6950" algn="l"/>
              </a:tabLst>
            </a:pPr>
            <a:endParaRPr lang="ru-RU" sz="2000" dirty="0" smtClean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69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969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Эмблема профсоюза и девиз    Устав Профсоюза         Контактные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306B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306BA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8729634" cy="177683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раздел профсоюзного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уголка</a:t>
            </a:r>
            <a:r>
              <a:rPr lang="ru-RU" sz="28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Принадлежность к Общероссийскому </a:t>
            </a:r>
            <a:r>
              <a:rPr lang="ru-RU" sz="2800" dirty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рофсоюзу работников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201" r="3801" b="3800"/>
          <a:stretch/>
        </p:blipFill>
        <p:spPr>
          <a:xfrm rot="5400000">
            <a:off x="64566" y="2751857"/>
            <a:ext cx="3522809" cy="2572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6601" r="2751" b="5200"/>
          <a:stretch/>
        </p:blipFill>
        <p:spPr>
          <a:xfrm rot="5400000">
            <a:off x="2863602" y="2833142"/>
            <a:ext cx="3409204" cy="2440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801" r="9051" b="3800"/>
          <a:stretch/>
        </p:blipFill>
        <p:spPr>
          <a:xfrm rot="5400000">
            <a:off x="5600841" y="2976223"/>
            <a:ext cx="3320246" cy="2353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</p:spPr>
      </p:pic>
      <p:pic>
        <p:nvPicPr>
          <p:cNvPr id="8" name="Picture 2" descr="Кузбасская региональная организация Профессионального союза работников  народного образования и науки Российской Федера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24895" cy="10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347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ПЕРВИЧНАЯ ПРОФСОЮЗНАЯ ОРГАНИЗАЦИЯ  муниципального автономного дошкольного образовательного учреждения  «Тяжинский детский сад №3  «Золотой ключик»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вид стенда</vt:lpstr>
      <vt:lpstr>                         ПРИНЦИПЫ       оформления информационного уголка             первичной профсоюзной организации  - доступность        - актуальность               - новизна информации </vt:lpstr>
      <vt:lpstr>Содержание информационного уголка первичной профсоюзной организации </vt:lpstr>
      <vt:lpstr> 1 раздел профсоюзного  уголка Принадлежность к Общероссийскому Профсоюзу работников образования </vt:lpstr>
      <vt:lpstr>  2 раздел профсоюзного  уголка  </vt:lpstr>
      <vt:lpstr> 3 раздел профсоюзного               уголка Информационный раздел (сменный) </vt:lpstr>
      <vt:lpstr>  3 раздел профсоюзного              уголка  Информационный раздел (сменный) </vt:lpstr>
      <vt:lpstr> Информирование  членов профсоюза </vt:lpstr>
      <vt:lpstr> Достижения  членов профсоюза  за 2021-2022 учебный год Команда из членов профсоюза «Арх-Идея» награждена дипломом «За волю к победе» на областном конкурсе «Лучшая управленческая команда образовательной организации Кузбасса»  </vt:lpstr>
      <vt:lpstr> Достижения  членов профсоюза  за 2021-2022 учебный год Кротова Н.А. –лауреат областного этапа всероссийского конкурса «Воспитатель года» 2021 г. </vt:lpstr>
      <vt:lpstr> Достижения  членов профсоюза  за 2021-2022 учебный год Участие и победы на областных конкурсах  </vt:lpstr>
      <vt:lpstr> Достижения  членов профсоюза  за 2021-2022 учебный год Участие и победы на областных конкурсах  </vt:lpstr>
      <vt:lpstr> Награды  от Профсоюзной организации  </vt:lpstr>
      <vt:lpstr>  Награды от Профсоюзной организации  </vt:lpstr>
      <vt:lpstr>  Награды от Профсоюзной организации  </vt:lpstr>
      <vt:lpstr>  Награды от Профсоюзной организации  </vt:lpstr>
      <vt:lpstr> Рабочее совещание с Яковлевым М.Н.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образования</dc:creator>
  <cp:lastModifiedBy>Пользователь</cp:lastModifiedBy>
  <cp:revision>105</cp:revision>
  <dcterms:created xsi:type="dcterms:W3CDTF">2017-11-14T05:23:45Z</dcterms:created>
  <dcterms:modified xsi:type="dcterms:W3CDTF">2022-04-15T03:53:15Z</dcterms:modified>
</cp:coreProperties>
</file>