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7" r:id="rId3"/>
    <p:sldId id="295" r:id="rId4"/>
    <p:sldId id="296" r:id="rId5"/>
    <p:sldId id="268" r:id="rId6"/>
    <p:sldId id="297" r:id="rId7"/>
    <p:sldId id="301" r:id="rId8"/>
    <p:sldId id="302" r:id="rId9"/>
    <p:sldId id="303" r:id="rId10"/>
    <p:sldId id="319" r:id="rId11"/>
    <p:sldId id="305" r:id="rId12"/>
    <p:sldId id="306" r:id="rId13"/>
    <p:sldId id="290" r:id="rId14"/>
    <p:sldId id="291" r:id="rId15"/>
    <p:sldId id="258" r:id="rId16"/>
    <p:sldId id="257" r:id="rId17"/>
    <p:sldId id="327" r:id="rId18"/>
    <p:sldId id="308" r:id="rId19"/>
    <p:sldId id="307" r:id="rId20"/>
    <p:sldId id="309" r:id="rId21"/>
    <p:sldId id="311" r:id="rId22"/>
    <p:sldId id="324" r:id="rId23"/>
    <p:sldId id="313" r:id="rId24"/>
    <p:sldId id="317" r:id="rId25"/>
    <p:sldId id="318" r:id="rId26"/>
    <p:sldId id="323" r:id="rId27"/>
    <p:sldId id="320" r:id="rId28"/>
    <p:sldId id="322" r:id="rId29"/>
    <p:sldId id="325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68" autoAdjust="0"/>
    <p:restoredTop sz="94660"/>
  </p:normalViewPr>
  <p:slideViewPr>
    <p:cSldViewPr>
      <p:cViewPr varScale="1">
        <p:scale>
          <a:sx n="100" d="100"/>
          <a:sy n="100" d="100"/>
        </p:scale>
        <p:origin x="11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22252-BC5A-4667-BF79-7D195B0B534E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A99F7-52F9-46C9-9857-A2A819D93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3A15-3306-4893-8F79-226F8B37B51E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7B-3B35-4249-BF8D-700F01C9C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3A15-3306-4893-8F79-226F8B37B51E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7B-3B35-4249-BF8D-700F01C9C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3A15-3306-4893-8F79-226F8B37B51E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7B-3B35-4249-BF8D-700F01C9C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3A15-3306-4893-8F79-226F8B37B51E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7B-3B35-4249-BF8D-700F01C9C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3A15-3306-4893-8F79-226F8B37B51E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7B-3B35-4249-BF8D-700F01C9C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3A15-3306-4893-8F79-226F8B37B51E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7B-3B35-4249-BF8D-700F01C9C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3A15-3306-4893-8F79-226F8B37B51E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7B-3B35-4249-BF8D-700F01C9C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3A15-3306-4893-8F79-226F8B37B51E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7B-3B35-4249-BF8D-700F01C9C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3A15-3306-4893-8F79-226F8B37B51E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7B-3B35-4249-BF8D-700F01C9C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3A15-3306-4893-8F79-226F8B37B51E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7B-3B35-4249-BF8D-700F01C9C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3A15-3306-4893-8F79-226F8B37B51E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7B-3B35-4249-BF8D-700F01C9C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3A15-3306-4893-8F79-226F8B37B51E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637B-3B35-4249-BF8D-700F01C9C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stpu.ru/images/social_link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edobsh.ru/new/29_09_05/img/instruction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chtivo.ru/getpic3d/16775388/350/714534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zolotoikliuchik.ucoz.net/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ecokem.ru/vospitanniki-detskix-sadov-kuzbassa-podderzhivayut-olimpijskoe-dvizhenie-rossii/" TargetMode="External"/><Relationship Id="rId13" Type="http://schemas.openxmlformats.org/officeDocument/2006/relationships/hyperlink" Target="http://www.kuzbassnews.ru/news/konkurs-profmasterstva-mladshih-vospitateley-v-tyazhinskom-rayone" TargetMode="External"/><Relationship Id="rId18" Type="http://schemas.openxmlformats.org/officeDocument/2006/relationships/hyperlink" Target="http://kuzbassnews.ru/news/avgustovskoe-soveshchanie-pedagogov-v-tyazhinskom-rayone" TargetMode="External"/><Relationship Id="rId26" Type="http://schemas.openxmlformats.org/officeDocument/2006/relationships/hyperlink" Target="http://www.ismi.ru/?nws0=421201" TargetMode="External"/><Relationship Id="rId3" Type="http://schemas.openxmlformats.org/officeDocument/2006/relationships/hyperlink" Target="http://kemoblast.ru/news/2012/10/05/segodnya-v-stolitse-oblastnogo-dnya-sela-rajtsentre.html" TargetMode="External"/><Relationship Id="rId21" Type="http://schemas.openxmlformats.org/officeDocument/2006/relationships/hyperlink" Target="http://www.tyazhin.ru/news/avtogorodok_dlja_detsadovcev/2015-11-13-3513" TargetMode="External"/><Relationship Id="rId7" Type="http://schemas.openxmlformats.org/officeDocument/2006/relationships/hyperlink" Target="http://imc.ucoz.ro/news/den_mudrosti/2014-10-06-108" TargetMode="External"/><Relationship Id="rId12" Type="http://schemas.openxmlformats.org/officeDocument/2006/relationships/hyperlink" Target="http://colokolchik.ucoz.ru/news/rajonnyj_konkurs_chto_gde_kogda/2015-10-20-311" TargetMode="External"/><Relationship Id="rId17" Type="http://schemas.openxmlformats.org/officeDocument/2006/relationships/hyperlink" Target="http://pbprog.ru/products/articles/svid3.php?ELEMENT_ID=6650" TargetMode="External"/><Relationship Id="rId25" Type="http://schemas.openxmlformats.org/officeDocument/2006/relationships/hyperlink" Target="http://kuzbassnews.com/news/v-tyazhine-detsadovcy-vstrechayut-den-pobedy" TargetMode="External"/><Relationship Id="rId2" Type="http://schemas.openxmlformats.org/officeDocument/2006/relationships/hyperlink" Target="http://kemerovo.fulledu.ru/sadik/madou-tyazhinskiy-detskiy-sad-3-zolotoy-kluchik/reviews/2/" TargetMode="External"/><Relationship Id="rId16" Type="http://schemas.openxmlformats.org/officeDocument/2006/relationships/hyperlink" Target="http://kemerovo.bezformata.ru/listnews/oblastnom-konkurse-detskogo-risunka/47394091/" TargetMode="External"/><Relationship Id="rId20" Type="http://schemas.openxmlformats.org/officeDocument/2006/relationships/hyperlink" Target="http://kemerovo.bezformata.ru/listnews/tyazhinskom-detskom-sadu-zolotoj/33964042/" TargetMode="External"/><Relationship Id="rId29" Type="http://schemas.openxmlformats.org/officeDocument/2006/relationships/hyperlink" Target="http://kuzbassnews.ru/news/den-uchitelya-v-tyazhinskom-rayon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yazhin.ru/news/den_mudrosti/2014-10-01-2545" TargetMode="External"/><Relationship Id="rId11" Type="http://schemas.openxmlformats.org/officeDocument/2006/relationships/hyperlink" Target="http://uo.ucoz.net/news/vospitatel_goda/2016-11-29-35" TargetMode="External"/><Relationship Id="rId24" Type="http://schemas.openxmlformats.org/officeDocument/2006/relationships/hyperlink" Target="http://kuzbassnews.com/news/konkurs-pedrabotnikov-detsadov" TargetMode="External"/><Relationship Id="rId5" Type="http://schemas.openxmlformats.org/officeDocument/2006/relationships/hyperlink" Target="http://kuzinfo.ru/realestate-construction/15615-3-l-r-110" TargetMode="External"/><Relationship Id="rId15" Type="http://schemas.openxmlformats.org/officeDocument/2006/relationships/hyperlink" Target="http://www.tyazhin.ru/news/konkurs_detskogo_risunka/2016-06-04-4223" TargetMode="External"/><Relationship Id="rId23" Type="http://schemas.openxmlformats.org/officeDocument/2006/relationships/hyperlink" Target="http://kemerovo.bezformata.ru/listnews/proshel-konkurs-pedrabotnikov/44822782/" TargetMode="External"/><Relationship Id="rId28" Type="http://schemas.openxmlformats.org/officeDocument/2006/relationships/hyperlink" Target="http://kuzbassnews.com/news/tvorcheskaya-vstrecha-v-tyazhine" TargetMode="External"/><Relationship Id="rId10" Type="http://schemas.openxmlformats.org/officeDocument/2006/relationships/hyperlink" Target="http://vestnik.a42.ru/lenta/show/24973.html" TargetMode="External"/><Relationship Id="rId19" Type="http://schemas.openxmlformats.org/officeDocument/2006/relationships/hyperlink" Target="http://www.tyazhin.ru/news/avgustovskoe_soveshhanie_pedagogov/2016-08-26-4435" TargetMode="External"/><Relationship Id="rId31" Type="http://schemas.openxmlformats.org/officeDocument/2006/relationships/hyperlink" Target="http://www.tyazhin.ru/news/konkurs_profmasterstva/2016-11-29-4661" TargetMode="External"/><Relationship Id="rId4" Type="http://schemas.openxmlformats.org/officeDocument/2006/relationships/hyperlink" Target="http://www.ako.ru/PRESS/viewtext.asp?C77303=On" TargetMode="External"/><Relationship Id="rId9" Type="http://schemas.openxmlformats.org/officeDocument/2006/relationships/hyperlink" Target="http://www.tyazhin.ru/news/gorodok_dlja_detsadovcev/2015-12-25-3663" TargetMode="External"/><Relationship Id="rId14" Type="http://schemas.openxmlformats.org/officeDocument/2006/relationships/hyperlink" Target="http://www.kuzbassnews.ru/news/pobeda-vospitannicy-tyazhinskogo-detsada-v-oblastnom-konkurse-detskogo-risunka" TargetMode="External"/><Relationship Id="rId22" Type="http://schemas.openxmlformats.org/officeDocument/2006/relationships/hyperlink" Target="http://kemerovo.bezformata.ru/listnews/starinnoj-knigi-otkrili-v-detsadu/42949512/" TargetMode="External"/><Relationship Id="rId27" Type="http://schemas.openxmlformats.org/officeDocument/2006/relationships/hyperlink" Target="http://www.tyazhin.ru/news/podarki_dlja_detsadovcev/2016-01-09-3682" TargetMode="External"/><Relationship Id="rId30" Type="http://schemas.openxmlformats.org/officeDocument/2006/relationships/hyperlink" Target="http://www.kuzbassnews.ru/news/konkurs-profmasterstva-v-tyazhinskom-rayo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cool134nnov.edusite.ru/DswMedia/1zakonokollektivnyixdogovoraxisoglasheniyax.doc" TargetMode="External"/><Relationship Id="rId2" Type="http://schemas.openxmlformats.org/officeDocument/2006/relationships/hyperlink" Target="http://www.shcool134nnov.edusite.ru/DswMedia/3federal-nyiyzakonoprofessional-nyixsoyuzax.do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://www.shcool134nnov.edusite.ru/DswMedia/7planrabotyi.doc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laed-union.ru/111/Logotip.jpg" TargetMode="External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ktk.zaural.ru/uploads/1272441723_logo-rainbow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28588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«Мой профсоюз»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692" y="2420888"/>
            <a:ext cx="8001056" cy="27098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Муниципальное автономное дошкольное образовательное учреждение </a:t>
            </a:r>
          </a:p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«Тяжинский детский сад №3 «Золотой ключик»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500042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Georgia" pitchFamily="18" charset="0"/>
              </a:rPr>
              <a:t>Всероссийский конкурс «Профессиональный репортер»</a:t>
            </a:r>
            <a:endParaRPr lang="ru-RU" sz="2400" dirty="0"/>
          </a:p>
        </p:txBody>
      </p:sp>
      <p:pic>
        <p:nvPicPr>
          <p:cNvPr id="5" name="Picture 2" descr="K:\Эмблема д.сада\emble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168107"/>
            <a:ext cx="1925294" cy="192529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Деятельность профсоюза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68760"/>
            <a:ext cx="64087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Первичная профсоюзная организация МАДОУ функционирует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лет.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Особенностью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учебного года является то, что мы добились 100% членства профсоюза.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08920"/>
            <a:ext cx="4644008" cy="30058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5785582"/>
            <a:ext cx="6408712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 детского сада. Юбилей! Нам 5 лет!!!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0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latin typeface="Monotype Corsiva" panose="03010101010201010101" pitchFamily="66" charset="0"/>
              </a:rPr>
              <a:t>Социально - правовое </a:t>
            </a:r>
            <a:r>
              <a:rPr lang="ru-RU" sz="3600" b="1" dirty="0" smtClean="0">
                <a:latin typeface="Monotype Corsiva" panose="03010101010201010101" pitchFamily="66" charset="0"/>
              </a:rPr>
              <a:t>партнёрство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реализацией соглашений и коллективного договора, локальных актов, нормативных документов.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Планирование  работы профкома на год.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комиссии по решению трудовых споров.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а 138 из 327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24944"/>
            <a:ext cx="3540125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2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Охрана </a:t>
            </a:r>
            <a:r>
              <a:rPr lang="ru-RU" dirty="0" smtClean="0">
                <a:latin typeface="Monotype Corsiva" panose="03010101010201010101" pitchFamily="66" charset="0"/>
              </a:rPr>
              <a:t>труда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804813" y="1214693"/>
            <a:ext cx="7854950" cy="36401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sz="1600" dirty="0" smtClean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правил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 охраны труда;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Аттестация рабочих мест;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Утверждение соглашений по охране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pic>
        <p:nvPicPr>
          <p:cNvPr id="4" name="Picture 4" descr="Картинка 29 из 154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553" y="2348485"/>
            <a:ext cx="1840639" cy="250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Картинка 32 из 1718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385" r="9042"/>
          <a:stretch>
            <a:fillRect/>
          </a:stretch>
        </p:blipFill>
        <p:spPr bwMode="auto">
          <a:xfrm rot="163474">
            <a:off x="548092" y="2394915"/>
            <a:ext cx="2014278" cy="255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2037705" cy="294303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53567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детский сад стал победителем 3 степени Интернет – выставки образовательных организаций «Российское образование – практики и инициативы» в направлении «Безопасная среда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 </a:t>
            </a:r>
            <a:endParaRPr lang="ru-RU" sz="5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457200" y="1277399"/>
            <a:ext cx="8229600" cy="4525963"/>
          </a:xfrm>
        </p:spPr>
        <p:txBody>
          <a:bodyPr>
            <a:normAutofit/>
          </a:bodyPr>
          <a:lstStyle/>
          <a:p>
            <a:pPr marR="0" algn="ctr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/>
              <a:t>Обновление </a:t>
            </a:r>
            <a:r>
              <a:rPr lang="ru-RU" sz="2400" dirty="0" smtClean="0"/>
              <a:t>профсоюзного уголка.</a:t>
            </a:r>
          </a:p>
          <a:p>
            <a:pPr marR="0" algn="ctr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400" dirty="0" smtClean="0"/>
              <a:t> Информационный материал из газеты 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2400" dirty="0" smtClean="0"/>
              <a:t>«Мой профсоюз».</a:t>
            </a:r>
          </a:p>
          <a:p>
            <a:pPr marR="0" algn="ctr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400" dirty="0" smtClean="0"/>
              <a:t> Оформление информационного </a:t>
            </a:r>
            <a:r>
              <a:rPr lang="ru-RU" sz="2400" dirty="0" smtClean="0"/>
              <a:t>стенда.</a:t>
            </a:r>
            <a:endParaRPr lang="ru-RU" sz="2400" dirty="0" smtClean="0"/>
          </a:p>
          <a:p>
            <a:pPr algn="ctr">
              <a:lnSpc>
                <a:spcPct val="80000"/>
              </a:lnSpc>
              <a:buFont typeface="Arial" charset="0"/>
              <a:buChar char="•"/>
            </a:pPr>
            <a:r>
              <a:rPr lang="ru-RU" sz="2400" dirty="0"/>
              <a:t>Дважды в год оформляется подписка на газету «Мой профсоюз». </a:t>
            </a:r>
            <a:r>
              <a:rPr lang="ru-RU" sz="2400" dirty="0" smtClean="0"/>
              <a:t> </a:t>
            </a:r>
            <a:endParaRPr lang="ru-RU" sz="2400" dirty="0" smtClean="0"/>
          </a:p>
        </p:txBody>
      </p:sp>
      <p:pic>
        <p:nvPicPr>
          <p:cNvPr id="5" name="Picture 5" descr="C:\Users\Марина\Desktop\Профком фото\Грамота и документы\IMG_7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4500" y="3654295"/>
            <a:ext cx="1905892" cy="2727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C:\Users\Марина\Desktop\Профком фото\Грамота и документы\IMG_7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097" y="4077072"/>
            <a:ext cx="2303463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Марина\Desktop\Профком фото\Грамота и документы\IMG_7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4564" y="3716240"/>
            <a:ext cx="2088232" cy="266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28202" y="476672"/>
            <a:ext cx="5767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Информационная работа</a:t>
            </a:r>
            <a:endParaRPr lang="ru-RU" sz="3600" dirty="0"/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Социальная поддержка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470173" y="1268760"/>
            <a:ext cx="8229600" cy="4525963"/>
          </a:xfrm>
        </p:spPr>
        <p:txBody>
          <a:bodyPr>
            <a:normAutofit/>
          </a:bodyPr>
          <a:lstStyle/>
          <a:p>
            <a:pPr marR="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ru-RU" sz="2400" dirty="0" smtClean="0"/>
              <a:t>  Материальная помощь из </a:t>
            </a:r>
            <a:r>
              <a:rPr lang="ru-RU" sz="2400" dirty="0" smtClean="0"/>
              <a:t>профсоюза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marR="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ru-RU" sz="2400" dirty="0" smtClean="0"/>
              <a:t> Участие в распределении стимулирующего </a:t>
            </a:r>
            <a:r>
              <a:rPr lang="ru-RU" sz="2400" dirty="0" smtClean="0"/>
              <a:t>фонда.</a:t>
            </a:r>
            <a:endParaRPr lang="ru-RU" sz="2400" dirty="0" smtClean="0"/>
          </a:p>
          <a:p>
            <a:pPr marR="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ru-RU" sz="2400" dirty="0" smtClean="0"/>
              <a:t>Бесплатное </a:t>
            </a:r>
            <a:r>
              <a:rPr lang="ru-RU" sz="2400" dirty="0" smtClean="0"/>
              <a:t>медицинское обследование.</a:t>
            </a:r>
          </a:p>
        </p:txBody>
      </p:sp>
      <p:pic>
        <p:nvPicPr>
          <p:cNvPr id="5" name="Picture 2" descr="http://www.yerevan.am/edfiles/images/hoktember/002Buj.JPG"/>
          <p:cNvPicPr>
            <a:picLocks noChangeAspect="1" noChangeArrowheads="1"/>
          </p:cNvPicPr>
          <p:nvPr/>
        </p:nvPicPr>
        <p:blipFill rotWithShape="1">
          <a:blip r:embed="rId2" cstate="print"/>
          <a:srcRect l="4902" t="3542" r="9871"/>
          <a:stretch/>
        </p:blipFill>
        <p:spPr bwMode="auto">
          <a:xfrm>
            <a:off x="2771800" y="3376928"/>
            <a:ext cx="3312368" cy="2112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74310"/>
            <a:ext cx="2257056" cy="1692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" t="7578" b="13126"/>
          <a:stretch/>
        </p:blipFill>
        <p:spPr>
          <a:xfrm>
            <a:off x="445008" y="2774808"/>
            <a:ext cx="2784995" cy="1728192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Спортивно-оздоровительная работа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 t="6248" r="-721" b="21901"/>
          <a:stretch/>
        </p:blipFill>
        <p:spPr>
          <a:xfrm>
            <a:off x="3628925" y="1376549"/>
            <a:ext cx="1886148" cy="180693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4" r="2024" b="6495"/>
          <a:stretch/>
        </p:blipFill>
        <p:spPr>
          <a:xfrm>
            <a:off x="479396" y="1275495"/>
            <a:ext cx="3120347" cy="1872209"/>
          </a:xfrm>
          <a:prstGeom prst="rect">
            <a:avLst/>
          </a:prstGeom>
        </p:spPr>
      </p:pic>
      <p:sp>
        <p:nvSpPr>
          <p:cNvPr id="6" name="Содержимое 9"/>
          <p:cNvSpPr txBox="1">
            <a:spLocks/>
          </p:cNvSpPr>
          <p:nvPr/>
        </p:nvSpPr>
        <p:spPr>
          <a:xfrm>
            <a:off x="611560" y="3265220"/>
            <a:ext cx="244827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Участие команды «КРОСС НАЦИИ»</a:t>
            </a:r>
            <a:endParaRPr lang="ru-RU" sz="1800" dirty="0"/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3628925" y="3252348"/>
            <a:ext cx="1728787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Дни здоровья</a:t>
            </a: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4" b="6630"/>
          <a:stretch/>
        </p:blipFill>
        <p:spPr>
          <a:xfrm>
            <a:off x="5571267" y="1234093"/>
            <a:ext cx="2983621" cy="1939354"/>
          </a:xfrm>
          <a:prstGeom prst="rect">
            <a:avLst/>
          </a:prstGeom>
        </p:spPr>
      </p:pic>
      <p:sp>
        <p:nvSpPr>
          <p:cNvPr id="11" name="Содержимое 9"/>
          <p:cNvSpPr txBox="1">
            <a:spLocks/>
          </p:cNvSpPr>
          <p:nvPr/>
        </p:nvSpPr>
        <p:spPr>
          <a:xfrm>
            <a:off x="6228184" y="3283632"/>
            <a:ext cx="216024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Выезд на природу</a:t>
            </a:r>
            <a:endParaRPr lang="ru-RU" sz="1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5" b="4710"/>
          <a:stretch/>
        </p:blipFill>
        <p:spPr>
          <a:xfrm>
            <a:off x="2843808" y="3958800"/>
            <a:ext cx="2987824" cy="1778242"/>
          </a:xfrm>
          <a:prstGeom prst="rect">
            <a:avLst/>
          </a:prstGeom>
        </p:spPr>
      </p:pic>
      <p:sp>
        <p:nvSpPr>
          <p:cNvPr id="13" name="Содержимое 9"/>
          <p:cNvSpPr txBox="1">
            <a:spLocks/>
          </p:cNvSpPr>
          <p:nvPr/>
        </p:nvSpPr>
        <p:spPr>
          <a:xfrm>
            <a:off x="3275856" y="5854558"/>
            <a:ext cx="25557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Спартакиада </a:t>
            </a:r>
            <a:endParaRPr lang="ru-RU" sz="1800" dirty="0"/>
          </a:p>
        </p:txBody>
      </p:sp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Объект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8672" y="1866978"/>
            <a:ext cx="4608512" cy="3225119"/>
          </a:xfrm>
          <a:prstGeom prst="rect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8672" y="990650"/>
            <a:ext cx="4597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Театр «Дорогою добра!»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5373216"/>
            <a:ext cx="4572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«Лучшая театрализация на экологическую тему»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1701" r="3779" b="1701"/>
          <a:stretch/>
        </p:blipFill>
        <p:spPr>
          <a:xfrm>
            <a:off x="475650" y="1866978"/>
            <a:ext cx="2492886" cy="3528392"/>
          </a:xfrm>
          <a:prstGeom prst="rect">
            <a:avLst/>
          </a:prstGeom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475650" y="1380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Monotype Corsiva" pitchFamily="66" charset="0"/>
              </a:rPr>
              <a:t>Культурно-массовая работа</a:t>
            </a:r>
            <a:endParaRPr lang="ru-RU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2201" r="21650" b="11151"/>
          <a:stretch/>
        </p:blipFill>
        <p:spPr>
          <a:xfrm>
            <a:off x="482005" y="1168772"/>
            <a:ext cx="2640290" cy="2640290"/>
          </a:xfrm>
          <a:prstGeom prst="rect">
            <a:avLst/>
          </a:prstGeom>
        </p:spPr>
      </p:pic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Monotype Corsiva" pitchFamily="66" charset="0"/>
              </a:rPr>
              <a:t>Участие коллектива в жизни МАДОУ</a:t>
            </a:r>
            <a:endParaRPr lang="ru-RU" b="1" dirty="0" smtClean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642" y="4022436"/>
            <a:ext cx="309901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Поздравление Деда Мороза  и Снегурочки на дому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0101" b="8001"/>
          <a:stretch/>
        </p:blipFill>
        <p:spPr>
          <a:xfrm>
            <a:off x="5565158" y="1168772"/>
            <a:ext cx="3292266" cy="21490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03886" y="3558362"/>
            <a:ext cx="309901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снежного городка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2170" r="3222" b="2237"/>
          <a:stretch/>
        </p:blipFill>
        <p:spPr>
          <a:xfrm>
            <a:off x="3351658" y="2460262"/>
            <a:ext cx="2127673" cy="31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1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Информация о нас размещена </a:t>
            </a: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>в </a:t>
            </a:r>
            <a:r>
              <a:rPr lang="ru-RU" sz="2400" b="1" dirty="0">
                <a:latin typeface="Monotype Corsiva" panose="03010101010201010101" pitchFamily="66" charset="0"/>
              </a:rPr>
              <a:t>Тяжинской районной газете «ПРИЗЫВ</a:t>
            </a:r>
          </a:p>
        </p:txBody>
      </p:sp>
      <p:pic>
        <p:nvPicPr>
          <p:cNvPr id="4" name="Picture 2" descr="G:\DCIM\105___10\IMG_0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316">
            <a:off x="122786" y="1495434"/>
            <a:ext cx="5407152" cy="41391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DCIM\105___10\IMG_0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374">
            <a:off x="5151438" y="1560513"/>
            <a:ext cx="3641725" cy="46799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12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Активно работаем по просвещению и информированию коллег, </a:t>
            </a: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>тесно </a:t>
            </a:r>
            <a:r>
              <a:rPr lang="ru-RU" sz="2400" b="1" dirty="0">
                <a:latin typeface="Monotype Corsiva" panose="03010101010201010101" pitchFamily="66" charset="0"/>
              </a:rPr>
              <a:t>сотрудничаем со СМИ. </a:t>
            </a:r>
          </a:p>
        </p:txBody>
      </p:sp>
      <p:pic>
        <p:nvPicPr>
          <p:cNvPr id="4" name="Picture 2" descr="G:\DCIM\105___10\IMG_0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39850"/>
            <a:ext cx="7235825" cy="4802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219043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Знакомьтесь - это мы!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03648" y="4307526"/>
            <a:ext cx="6995120" cy="490947"/>
          </a:xfrm>
        </p:spPr>
        <p:txBody>
          <a:bodyPr>
            <a:noAutofit/>
          </a:bodyPr>
          <a:lstStyle/>
          <a:p>
            <a:pPr lvl="0" algn="ctr">
              <a:buNone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>
              <a:buNone/>
              <a:defRPr/>
            </a:pPr>
            <a:r>
              <a:rPr lang="ru-RU" sz="1600" i="1" dirty="0">
                <a:latin typeface="Georgia" pitchFamily="18" charset="0"/>
              </a:rPr>
              <a:t>Деятельность первичной профсоюзной организации </a:t>
            </a:r>
            <a:r>
              <a:rPr lang="ru-RU" sz="1600" i="1" dirty="0" smtClean="0">
                <a:latin typeface="Georgia" pitchFamily="18" charset="0"/>
              </a:rPr>
              <a:t>МАДОУ «Тяжинский детский сад №3 «Золотой ключик» </a:t>
            </a:r>
            <a:r>
              <a:rPr lang="ru-RU" sz="1600" i="1" dirty="0">
                <a:latin typeface="Georgia" pitchFamily="18" charset="0"/>
              </a:rPr>
              <a:t>опирается на нормативную </a:t>
            </a:r>
            <a:r>
              <a:rPr lang="ru-RU" sz="1600" i="1" dirty="0" smtClean="0">
                <a:latin typeface="Georgia" pitchFamily="18" charset="0"/>
              </a:rPr>
              <a:t>базу, на </a:t>
            </a:r>
            <a:r>
              <a:rPr lang="ru-RU" sz="1600" i="1" dirty="0" smtClean="0">
                <a:latin typeface="Georgia" pitchFamily="18" charset="0"/>
              </a:rPr>
              <a:t>законы </a:t>
            </a:r>
            <a:r>
              <a:rPr lang="ru-RU" sz="1600" i="1" dirty="0">
                <a:latin typeface="Georgia" pitchFamily="18" charset="0"/>
              </a:rPr>
              <a:t>и </a:t>
            </a:r>
            <a:r>
              <a:rPr lang="ru-RU" sz="1600" i="1" dirty="0" smtClean="0">
                <a:latin typeface="Georgia" pitchFamily="18" charset="0"/>
              </a:rPr>
              <a:t>знания </a:t>
            </a:r>
            <a:r>
              <a:rPr lang="ru-RU" sz="1600" i="1" dirty="0">
                <a:latin typeface="Georgia" pitchFamily="18" charset="0"/>
              </a:rPr>
              <a:t>правовых </a:t>
            </a:r>
            <a:r>
              <a:rPr lang="ru-RU" sz="1600" i="1" dirty="0" smtClean="0">
                <a:latin typeface="Georgia" pitchFamily="18" charset="0"/>
              </a:rPr>
              <a:t>норм.</a:t>
            </a:r>
          </a:p>
          <a:p>
            <a:pPr marL="0" indent="0" algn="ctr">
              <a:buNone/>
              <a:defRPr/>
            </a:pPr>
            <a:r>
              <a:rPr lang="ru-RU" sz="1600" i="1" dirty="0" smtClean="0">
                <a:latin typeface="Georgia" pitchFamily="18" charset="0"/>
              </a:rPr>
              <a:t>Профком  выстраивает </a:t>
            </a:r>
            <a:r>
              <a:rPr lang="ru-RU" sz="1600" i="1" dirty="0">
                <a:latin typeface="Georgia" pitchFamily="18" charset="0"/>
              </a:rPr>
              <a:t>эффективную работу по защите социально-трудовых прав </a:t>
            </a:r>
            <a:r>
              <a:rPr lang="ru-RU" sz="1600" i="1" dirty="0" smtClean="0">
                <a:latin typeface="Georgia" pitchFamily="18" charset="0"/>
              </a:rPr>
              <a:t>членов </a:t>
            </a:r>
            <a:r>
              <a:rPr lang="ru-RU" sz="1600" i="1" dirty="0">
                <a:latin typeface="Georgia" pitchFamily="18" charset="0"/>
              </a:rPr>
              <a:t>ПРОФСОЮЗА.</a:t>
            </a:r>
            <a:endParaRPr lang="ru-RU" sz="1600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1294813"/>
            <a:ext cx="4946073" cy="340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892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О</a:t>
            </a:r>
            <a:r>
              <a:rPr lang="ru-RU" sz="2800" b="1" dirty="0" smtClean="0">
                <a:latin typeface="Monotype Corsiva" panose="03010101010201010101" pitchFamily="66" charset="0"/>
              </a:rPr>
              <a:t>фициальным сайт </a:t>
            </a:r>
            <a:br>
              <a:rPr lang="ru-RU" sz="2800" b="1" dirty="0" smtClean="0">
                <a:latin typeface="Monotype Corsiva" panose="03010101010201010101" pitchFamily="66" charset="0"/>
              </a:rPr>
            </a:br>
            <a:r>
              <a:rPr lang="ru-RU" sz="2800" b="1" dirty="0" smtClean="0">
                <a:latin typeface="Monotype Corsiva" panose="03010101010201010101" pitchFamily="66" charset="0"/>
              </a:rPr>
              <a:t>Администрации </a:t>
            </a:r>
            <a:r>
              <a:rPr lang="ru-RU" sz="2800" b="1" dirty="0">
                <a:latin typeface="Monotype Corsiva" panose="03010101010201010101" pitchFamily="66" charset="0"/>
              </a:rPr>
              <a:t>Тяжинского муниципального района.</a:t>
            </a:r>
            <a:br>
              <a:rPr lang="ru-RU" sz="2800" b="1" dirty="0">
                <a:latin typeface="Monotype Corsiva" panose="03010101010201010101" pitchFamily="66" charset="0"/>
              </a:rPr>
            </a:b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3800" r="10667" b="5901"/>
          <a:stretch/>
        </p:blipFill>
        <p:spPr>
          <a:xfrm>
            <a:off x="1547664" y="1340768"/>
            <a:ext cx="3096344" cy="5018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t="1701" r="8111" b="2750"/>
          <a:stretch/>
        </p:blipFill>
        <p:spPr>
          <a:xfrm>
            <a:off x="5220072" y="1348074"/>
            <a:ext cx="3168352" cy="500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49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Профсоюзный уголок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Picture 2" descr="G:\DCIM\105___10\IMG_07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5486400" cy="296265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DCIM\105___10\IMG_0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743325" cy="324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913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Выступление на праздниках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7898" r="18500" b="4820"/>
          <a:stretch/>
        </p:blipFill>
        <p:spPr>
          <a:xfrm>
            <a:off x="611560" y="1340768"/>
            <a:ext cx="3456384" cy="280831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t="10178" r="2580" b="11863"/>
          <a:stretch/>
        </p:blipFill>
        <p:spPr>
          <a:xfrm>
            <a:off x="2699792" y="3140968"/>
            <a:ext cx="5535376" cy="3117626"/>
          </a:xfrm>
        </p:spPr>
      </p:pic>
    </p:spTree>
    <p:extLst>
      <p:ext uri="{BB962C8B-B14F-4D97-AF65-F5344CB8AC3E}">
        <p14:creationId xmlns:p14="http://schemas.microsoft.com/office/powerpoint/2010/main" val="1723575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дс\9 мая\IMG_00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2"/>
          <a:stretch/>
        </p:blipFill>
        <p:spPr bwMode="auto">
          <a:xfrm>
            <a:off x="808856" y="2060848"/>
            <a:ext cx="3974963" cy="26642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Фото дс\день пожилого 2014\IMG_06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327994"/>
            <a:ext cx="2952328" cy="39364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9800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  Работа с </a:t>
            </a:r>
            <a:r>
              <a:rPr lang="ru-RU" sz="28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представителями  старшего поколения </a:t>
            </a:r>
            <a:r>
              <a:rPr lang="ru-RU" sz="2800" b="1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9487" y="5004966"/>
            <a:ext cx="2928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День Победы!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124" y="5589240"/>
            <a:ext cx="1932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</a:rPr>
              <a:t>День Мудрости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11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Участие в параде Победы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3058" y="1894692"/>
            <a:ext cx="3816425" cy="28623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r="9052" b="9051"/>
          <a:stretch/>
        </p:blipFill>
        <p:spPr>
          <a:xfrm>
            <a:off x="539552" y="1124744"/>
            <a:ext cx="3600400" cy="2835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24801" r="8263" b="9050"/>
          <a:stretch/>
        </p:blipFill>
        <p:spPr>
          <a:xfrm>
            <a:off x="1619672" y="3645024"/>
            <a:ext cx="3888432" cy="266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53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latin typeface="Monotype Corsiva" panose="03010101010201010101" pitchFamily="66" charset="0"/>
              </a:rPr>
              <a:t>Всегда приятно, </a:t>
            </a:r>
            <a:r>
              <a:rPr lang="ru-RU" sz="3200" b="1" i="1" dirty="0" smtClean="0">
                <a:latin typeface="Monotype Corsiva" panose="03010101010201010101" pitchFamily="66" charset="0"/>
              </a:rPr>
              <a:t>когда оценивается </a:t>
            </a:r>
            <a:r>
              <a:rPr lang="ru-RU" sz="3200" b="1" i="1" dirty="0">
                <a:latin typeface="Monotype Corsiva" panose="03010101010201010101" pitchFamily="66" charset="0"/>
              </a:rPr>
              <a:t>твой </a:t>
            </a:r>
            <a:r>
              <a:rPr lang="ru-RU" sz="3200" b="1" i="1" dirty="0" smtClean="0">
                <a:latin typeface="Monotype Corsiva" panose="03010101010201010101" pitchFamily="66" charset="0"/>
              </a:rPr>
              <a:t>труд</a:t>
            </a:r>
            <a:endParaRPr lang="ru-RU" sz="3200" b="1" i="1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14924" r="17726"/>
          <a:stretch/>
        </p:blipFill>
        <p:spPr>
          <a:xfrm>
            <a:off x="1319461" y="1063799"/>
            <a:ext cx="3096344" cy="227569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29784" r="21548" b="-319"/>
          <a:stretch/>
        </p:blipFill>
        <p:spPr>
          <a:xfrm>
            <a:off x="4930899" y="1046915"/>
            <a:ext cx="3096344" cy="2281516"/>
          </a:xfrm>
        </p:spPr>
      </p:pic>
      <p:sp>
        <p:nvSpPr>
          <p:cNvPr id="7" name="Прямоугольник 6"/>
          <p:cNvSpPr/>
          <p:nvPr/>
        </p:nvSpPr>
        <p:spPr>
          <a:xfrm>
            <a:off x="2411761" y="3449251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 Вручение </a:t>
            </a:r>
            <a:r>
              <a:rPr lang="ru-RU" b="1" i="1" dirty="0">
                <a:latin typeface="Monotype Corsiva" panose="03010101010201010101" pitchFamily="66" charset="0"/>
              </a:rPr>
              <a:t>Почетных </a:t>
            </a:r>
            <a:r>
              <a:rPr lang="ru-RU" b="1" i="1" dirty="0" smtClean="0">
                <a:latin typeface="Monotype Corsiva" panose="03010101010201010101" pitchFamily="66" charset="0"/>
              </a:rPr>
              <a:t>грамот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7" t="14331" r="27951" b="4820"/>
          <a:stretch/>
        </p:blipFill>
        <p:spPr>
          <a:xfrm>
            <a:off x="3347864" y="3818583"/>
            <a:ext cx="2160240" cy="26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65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Награды коллектива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6" y="1196315"/>
            <a:ext cx="2585954" cy="3557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45" y="1187162"/>
            <a:ext cx="2492574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66" y="3620173"/>
            <a:ext cx="2089121" cy="2954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14" y="1194008"/>
            <a:ext cx="2427734" cy="32369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40" y="3659075"/>
            <a:ext cx="2163110" cy="297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78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Сайт МАДОУ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37393"/>
            <a:ext cx="2376264" cy="3268994"/>
          </a:xfrm>
        </p:spPr>
      </p:pic>
      <p:sp>
        <p:nvSpPr>
          <p:cNvPr id="5" name="Прямоугольник 4"/>
          <p:cNvSpPr/>
          <p:nvPr/>
        </p:nvSpPr>
        <p:spPr>
          <a:xfrm>
            <a:off x="2915816" y="1417638"/>
            <a:ext cx="316835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fontAlgn="base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ведётся страница первичной профсоюзной организации на сайте детского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 fontAlgn="base">
              <a:lnSpc>
                <a:spcPct val="150000"/>
              </a:lnSpc>
            </a:pPr>
            <a:r>
              <a:rPr lang="ru-RU" sz="1400" b="1" dirty="0"/>
              <a:t>http://</a:t>
            </a:r>
            <a:r>
              <a:rPr lang="ru-RU" sz="1400" dirty="0"/>
              <a:t> </a:t>
            </a:r>
            <a:r>
              <a:rPr lang="ru-RU" sz="1400" b="1" u="sng" dirty="0">
                <a:hlinkClick r:id="rId3"/>
              </a:rPr>
              <a:t>http://zolotoikliuchik.ucoz.net/</a:t>
            </a:r>
            <a:endParaRPr lang="ru-RU" sz="1400" dirty="0"/>
          </a:p>
          <a:p>
            <a:pPr indent="449580" algn="just" fontAlgn="base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r="3778" b="1701"/>
          <a:stretch/>
        </p:blipFill>
        <p:spPr>
          <a:xfrm>
            <a:off x="622777" y="1143444"/>
            <a:ext cx="2293039" cy="31668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7680" y="4541446"/>
            <a:ext cx="6394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Первичная профсоюзная организация нашего сада заботится не только о производственно-правовой и социальной стабильности своих сотрудников, но и проводит мероприятия для создания их эмоционального благополучия. Таким образом, ведется интересная, разноплановая работа культмассового сектора.  К каждому празднику для коллектива организуются 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мероприятия: День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воспитателя, День матери, Новый год, 8 марта, День здоровья.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2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Мы вместе – ЕДИНЫ!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dirty="0"/>
              <a:t>Со стороны районной профсоюзной организации постоянно оказывается материальная, моральная и правовая   поддержка.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2223" b="726"/>
          <a:stretch/>
        </p:blipFill>
        <p:spPr>
          <a:xfrm>
            <a:off x="5220072" y="1700807"/>
            <a:ext cx="3092411" cy="4392489"/>
          </a:xfrm>
        </p:spPr>
      </p:pic>
    </p:spTree>
    <p:extLst>
      <p:ext uri="{BB962C8B-B14F-4D97-AF65-F5344CB8AC3E}">
        <p14:creationId xmlns:p14="http://schemas.microsoft.com/office/powerpoint/2010/main" val="1566829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Это все про НАС!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0477" y="1143794"/>
            <a:ext cx="4038600" cy="516552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Рейтинг. Отзывы (МАДОУ «Тяжинский детский сад №3 «Золотой ключик»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http://kemerovo.fulledu.ru/sadik/madou-tyazhinskiy-detskiy-sad-3-zolotoy-kluchik/reviews/2/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Открытие детского сада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http://kemoblast.ru/news/2012/10/05/segodnya-v-stolitse-oblastnogo-dnya-sela-rajtsentre.html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http://www.ako.ru/PRESS/viewtext.asp?C77303=On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http://kuzinfo.ru/realestate-construction/15615-3-l-r-110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Мудрости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http://www.tyazhin.ru/news/den_mudrosti/2014-10-01-2545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http://imc.ucoz.ro/news/den_mudrosti/2014-10-06-108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Будущие чемпионы Олимпиады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http://ecokem.ru/vospitanniki-detskix-sadov-kuzbassa-podderzhivayut-olimpijskoe-dvizhenie-rossii/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Городок для детсадовцев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http://www.tyazhin.ru/news/gorodok_dlja_detsadovcev/2015-12-25-3663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года - 2017 -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http://vestnik.a42.ru/lenta/show/24973.html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http://uo.ucoz.net/news/vospitatel_goda/2016-11-29-35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Районный конкур «Что? Где? Когда?»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2"/>
              </a:rPr>
              <a:t>http://colokolchik.ucoz.ru/news/rajonnyj_konkurs_chto_gde_kogda/2015-10-20-311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Конкурс «Моя прекрасная няня»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3"/>
              </a:rPr>
              <a:t>http://www.kuzbassnews.ru/news/konkurs-profmasterstva-mladshih-vospitateley-v-tyazhinskom-rayone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Конкурс детского рисунка –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4"/>
              </a:rPr>
              <a:t>http://www.kuzbassnews.ru/news/pobeda-vospitannicy-tyazhinskogo-detsada-v-oblastnom-konkurse-detskogo-risunka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5"/>
              </a:rPr>
              <a:t>http://www.tyazhin.ru/news/konkurs_detskogo_risunka/2016-06-04-4223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6"/>
              </a:rPr>
              <a:t>http://kemerovo.bezformata.ru/listnews/oblastnom-konkurse-detskogo-risunka/47394091/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Конкурс рисунков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7"/>
              </a:rPr>
              <a:t>http://pbprog.ru/products/articles/svid3.php?ELEMENT_ID=6650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Августовское совещание педагогов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8"/>
              </a:rPr>
              <a:t>http://kuzbassnews.ru/news/avgustovskoe-soveshchanie-pedagogov-v-tyazhinskom-rayone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9"/>
              </a:rPr>
              <a:t>http://www.tyazhin.ru/news/avgustovskoe_soveshhanie_pedagogov/2016-08-26-4435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43794"/>
            <a:ext cx="4038600" cy="50215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открытых дверей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http://kemerovo.bezformata.ru/listnews/tyazhinskom-detskom-sadu-zolotoj/33964042/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Автогородок для детсадовцев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http://www.tyazhin.ru/news/avtogorodok_dlja_detsadovcev/2015-11-13-3513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 музей старинной книги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http://kemerovo.bezformata.ru/listnews/starinnoj-knigi-otkrili-v-detsadu/42949512/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Конкурс. «Детский сад. От прошлого к будущему»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http://kemerovo.bezformata.ru/listnews/proshel-konkurs-pedrabotnikov/44822782/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/>
              </a:rPr>
              <a:t>http://kuzbassnews.com/news/konkurs-pedrabotnikov-detsadov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Победы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/>
              </a:rPr>
              <a:t>http://kuzbassnews.com/news/v-tyazhine-detsadovcy-vstrechayut-den-pobedy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/>
              </a:rPr>
              <a:t>http://www.ismi.ru/?nws0=421201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Подарок детсадовцам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7"/>
              </a:rPr>
              <a:t>http://www.tyazhin.ru/news/podarki_dlja_detsadovcev/2016-01-09-3682</a:t>
            </a:r>
            <a:endParaRPr lang="ru-RU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встреча 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8"/>
              </a:rPr>
              <a:t>http://kuzbassnews.com/news/tvorcheskaya-vstrecha-v-tyazhine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 Учителя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9"/>
              </a:rPr>
              <a:t>http://kuzbassnews.ru/news/den-uchitelya-v-tyazhinskom-rayone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«Воспитатель года» -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0"/>
              </a:rPr>
              <a:t>http://www.kuzbassnews.ru/news/konkurs-profmasterstva-v-tyazhinskom-rayone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1"/>
              </a:rPr>
              <a:t>http://www.tyazhin.ru/news/konkurs_profmasterstva/2016-11-29-4661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«Лесенка успеха – 2017»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B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http://kuzbassnews.ru/news/oblastnoy-konkurs-profmasterstva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33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Нормативные документы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96752"/>
            <a:ext cx="748883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i="1" dirty="0" smtClean="0">
              <a:latin typeface="Georgia" pitchFamily="18" charset="0"/>
            </a:endParaRPr>
          </a:p>
          <a:p>
            <a:pPr algn="ctr">
              <a:defRPr/>
            </a:pPr>
            <a:r>
              <a:rPr lang="ru-RU" b="1" i="1" dirty="0" smtClean="0">
                <a:latin typeface="Georgia" pitchFamily="18" charset="0"/>
              </a:rPr>
              <a:t>Федеральные </a:t>
            </a:r>
            <a:r>
              <a:rPr lang="ru-RU" b="1" i="1" dirty="0">
                <a:latin typeface="Georgia" pitchFamily="18" charset="0"/>
              </a:rPr>
              <a:t>законы:</a:t>
            </a:r>
            <a:endParaRPr lang="ru-RU" dirty="0">
              <a:latin typeface="Georgia" pitchFamily="18" charset="0"/>
            </a:endParaRPr>
          </a:p>
          <a:p>
            <a:pPr>
              <a:defRPr/>
            </a:pPr>
            <a:r>
              <a:rPr lang="ru-RU" i="1" dirty="0">
                <a:latin typeface="Georgia" pitchFamily="18" charset="0"/>
                <a:hlinkClick r:id="rId2"/>
              </a:rPr>
              <a:t> </a:t>
            </a:r>
            <a:r>
              <a:rPr lang="ru-RU" sz="1600" i="1" dirty="0">
                <a:latin typeface="Georgia" pitchFamily="18" charset="0"/>
                <a:hlinkClick r:id="rId2"/>
              </a:rPr>
              <a:t>№ 10 - ФЗ 12 января 1996 г.</a:t>
            </a:r>
            <a:r>
              <a:rPr lang="ru-RU" sz="1600" i="1" dirty="0">
                <a:latin typeface="Georgia" pitchFamily="18" charset="0"/>
              </a:rPr>
              <a:t> "О профессиональных союзах, их правах и гарантиях деятельности"</a:t>
            </a:r>
            <a:endParaRPr lang="ru-RU" sz="1600" dirty="0">
              <a:latin typeface="Georgia" pitchFamily="18" charset="0"/>
            </a:endParaRPr>
          </a:p>
          <a:p>
            <a:pPr>
              <a:defRPr/>
            </a:pPr>
            <a:r>
              <a:rPr lang="ru-RU" sz="1600" dirty="0">
                <a:latin typeface="Georgia" pitchFamily="18" charset="0"/>
              </a:rPr>
              <a:t> </a:t>
            </a:r>
          </a:p>
          <a:p>
            <a:pPr algn="ctr">
              <a:defRPr/>
            </a:pPr>
            <a:r>
              <a:rPr lang="ru-RU" sz="1600" b="1" i="1" dirty="0">
                <a:latin typeface="Georgia" pitchFamily="18" charset="0"/>
              </a:rPr>
              <a:t>Постановления правительства РФ:</a:t>
            </a:r>
            <a:endParaRPr lang="ru-RU" sz="1600" dirty="0">
              <a:latin typeface="Georgia" pitchFamily="18" charset="0"/>
            </a:endParaRPr>
          </a:p>
          <a:p>
            <a:pPr>
              <a:defRPr/>
            </a:pPr>
            <a:r>
              <a:rPr lang="ru-RU" sz="1600" dirty="0">
                <a:latin typeface="Georgia" pitchFamily="18" charset="0"/>
              </a:rPr>
              <a:t> </a:t>
            </a:r>
            <a:r>
              <a:rPr lang="ru-RU" sz="1600" i="1" dirty="0">
                <a:latin typeface="Georgia" pitchFamily="18" charset="0"/>
                <a:hlinkClick r:id="rId3"/>
              </a:rPr>
              <a:t>№ 2490-I - ФЗ от 11 марта 1996 г. </a:t>
            </a:r>
            <a:r>
              <a:rPr lang="ru-RU" sz="1600" i="1" dirty="0">
                <a:latin typeface="Georgia" pitchFamily="18" charset="0"/>
              </a:rPr>
              <a:t>"О коллективных договорах и соглашениях" с изменениями от 24 ноября 1995 г., 1 мая 1999 г., 30 декабря 2001 г., 29 июня 2204 г.</a:t>
            </a:r>
            <a:endParaRPr lang="ru-RU" sz="1600" dirty="0">
              <a:latin typeface="Georgia" pitchFamily="18" charset="0"/>
            </a:endParaRPr>
          </a:p>
          <a:p>
            <a:pPr>
              <a:defRPr/>
            </a:pPr>
            <a:r>
              <a:rPr lang="ru-RU" sz="1600" b="1" i="1" dirty="0">
                <a:latin typeface="Georgia" pitchFamily="18" charset="0"/>
              </a:rPr>
              <a:t> </a:t>
            </a:r>
            <a:endParaRPr lang="ru-RU" sz="1600" dirty="0">
              <a:latin typeface="Georgia" pitchFamily="18" charset="0"/>
            </a:endParaRPr>
          </a:p>
          <a:p>
            <a:pPr algn="ctr">
              <a:defRPr/>
            </a:pPr>
            <a:r>
              <a:rPr lang="ru-RU" sz="1600" b="1" i="1" dirty="0">
                <a:latin typeface="Georgia" pitchFamily="18" charset="0"/>
              </a:rPr>
              <a:t>Локальные акты:</a:t>
            </a:r>
            <a:endParaRPr lang="ru-RU" sz="1600" dirty="0">
              <a:latin typeface="Georgia" pitchFamily="18" charset="0"/>
            </a:endParaRPr>
          </a:p>
          <a:p>
            <a:pPr>
              <a:defRPr/>
            </a:pPr>
            <a:r>
              <a:rPr lang="ru-RU" sz="1600" i="1" dirty="0" smtClean="0">
                <a:latin typeface="Georgia" pitchFamily="18" charset="0"/>
              </a:rPr>
              <a:t>Коллективный </a:t>
            </a:r>
            <a:r>
              <a:rPr lang="ru-RU" sz="1600" i="1" dirty="0">
                <a:latin typeface="Georgia" pitchFamily="18" charset="0"/>
              </a:rPr>
              <a:t>договор МАДОУ «Тяжинский детский сад №3 «Золотой ключик» </a:t>
            </a:r>
            <a:r>
              <a:rPr lang="ru-RU" sz="1600" i="1" dirty="0" smtClean="0">
                <a:latin typeface="Georgia" pitchFamily="18" charset="0"/>
              </a:rPr>
              <a:t>на 2016-2017-2018 годы от 22.12.2015 г.</a:t>
            </a:r>
          </a:p>
          <a:p>
            <a:pPr>
              <a:defRPr/>
            </a:pPr>
            <a:r>
              <a:rPr lang="ru-RU" sz="1600" i="1" dirty="0">
                <a:latin typeface="Georgia" pitchFamily="18" charset="0"/>
              </a:rPr>
              <a:t> 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hlinkClick r:id="rId4"/>
              </a:rPr>
              <a:t>План работы первичной профсоюзной организации </a:t>
            </a:r>
            <a:r>
              <a:rPr lang="ru-RU" sz="1600" i="1" dirty="0">
                <a:latin typeface="Georgia" pitchFamily="18" charset="0"/>
              </a:rPr>
              <a:t>МАДОУ «Тяжинский детский сад №3 «Золотой ключик»</a:t>
            </a:r>
            <a:r>
              <a:rPr lang="ru-RU" sz="1600" i="1" dirty="0" smtClean="0">
                <a:latin typeface="Georgia" pitchFamily="18" charset="0"/>
                <a:hlinkClick r:id="rId4"/>
              </a:rPr>
              <a:t>  </a:t>
            </a:r>
            <a:r>
              <a:rPr lang="ru-RU" sz="1600" i="1" dirty="0">
                <a:latin typeface="Georgia" pitchFamily="18" charset="0"/>
                <a:hlinkClick r:id="rId4"/>
              </a:rPr>
              <a:t>на </a:t>
            </a:r>
            <a:r>
              <a:rPr lang="ru-RU" sz="1600" i="1" dirty="0" smtClean="0">
                <a:latin typeface="Georgia" pitchFamily="18" charset="0"/>
                <a:hlinkClick r:id="rId4"/>
              </a:rPr>
              <a:t>2017-2018 </a:t>
            </a:r>
            <a:r>
              <a:rPr lang="ru-RU" sz="1600" i="1" dirty="0">
                <a:latin typeface="Georgia" pitchFamily="18" charset="0"/>
                <a:hlinkClick r:id="rId4"/>
              </a:rPr>
              <a:t>учебный </a:t>
            </a:r>
            <a:r>
              <a:rPr lang="ru-RU" sz="1600" i="1" dirty="0" smtClean="0">
                <a:latin typeface="Georgia" pitchFamily="18" charset="0"/>
                <a:hlinkClick r:id="rId4"/>
              </a:rPr>
              <a:t>год</a:t>
            </a:r>
            <a:endParaRPr lang="ru-RU" sz="1600" i="1" dirty="0" smtClean="0">
              <a:latin typeface="Georgia" pitchFamily="18" charset="0"/>
            </a:endParaRPr>
          </a:p>
          <a:p>
            <a:pPr>
              <a:defRPr/>
            </a:pPr>
            <a:endParaRPr lang="ru-RU" sz="1600" dirty="0">
              <a:latin typeface="Georgia" pitchFamily="18" charset="0"/>
            </a:endParaRPr>
          </a:p>
          <a:p>
            <a:pPr algn="ctr">
              <a:defRPr/>
            </a:pPr>
            <a:r>
              <a:rPr lang="ru-RU" sz="1600" b="1" i="1" dirty="0" smtClean="0">
                <a:latin typeface="Georgia" pitchFamily="18" charset="0"/>
              </a:rPr>
              <a:t> </a:t>
            </a:r>
            <a:endParaRPr lang="ru-RU" sz="1600" dirty="0"/>
          </a:p>
        </p:txBody>
      </p:sp>
      <p:pic>
        <p:nvPicPr>
          <p:cNvPr id="4" name="Picture 4" descr="http://proffkam.ucoz.org/logoproffsouz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5652"/>
            <a:ext cx="1460896" cy="1712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0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5" y="1520520"/>
            <a:ext cx="8388423" cy="1470025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ru-RU" sz="8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vendimut.websib.ru/f858b78682672d6099b90d0dc032ffb5.gif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493126"/>
            <a:ext cx="65722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endimut.websib.ru/f858b78682672d6099b90d0dc032ffb5.gif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1431950" y="5445224"/>
            <a:ext cx="65722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а 7 из 1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664" y="2990545"/>
            <a:ext cx="1944216" cy="2311249"/>
          </a:xfrm>
          <a:prstGeom prst="round2DiagRect">
            <a:avLst>
              <a:gd name="adj1" fmla="val 16667"/>
              <a:gd name="adj2" fmla="val 1585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/>
            </a:r>
            <a:br>
              <a:rPr lang="ru-RU" sz="1800" b="1" i="1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</a:br>
            <a:r>
              <a:rPr lang="ru-RU" sz="1800" b="1" i="1" dirty="0">
                <a:latin typeface="Monotype Corsiva" panose="03010101010201010101" pitchFamily="66" charset="0"/>
                <a:cs typeface="Mongolian Baiti" panose="03000500000000000000" pitchFamily="66" charset="0"/>
              </a:rPr>
              <a:t/>
            </a:r>
            <a:br>
              <a:rPr lang="ru-RU" sz="1800" b="1" i="1" dirty="0">
                <a:latin typeface="Monotype Corsiva" panose="03010101010201010101" pitchFamily="66" charset="0"/>
                <a:cs typeface="Mongolian Baiti" panose="03000500000000000000" pitchFamily="66" charset="0"/>
              </a:rPr>
            </a:br>
            <a:r>
              <a:rPr lang="ru-RU" sz="1800" b="1" i="1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/>
            </a:r>
            <a:br>
              <a:rPr lang="ru-RU" sz="1800" b="1" i="1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</a:br>
            <a:r>
              <a:rPr lang="ru-RU" sz="1800" b="1" i="1" dirty="0">
                <a:latin typeface="Monotype Corsiva" panose="03010101010201010101" pitchFamily="66" charset="0"/>
                <a:cs typeface="Mongolian Baiti" panose="03000500000000000000" pitchFamily="66" charset="0"/>
              </a:rPr>
              <a:t/>
            </a:r>
            <a:br>
              <a:rPr lang="ru-RU" sz="1800" b="1" i="1" dirty="0">
                <a:latin typeface="Monotype Corsiva" panose="03010101010201010101" pitchFamily="66" charset="0"/>
                <a:cs typeface="Mongolian Baiti" panose="03000500000000000000" pitchFamily="66" charset="0"/>
              </a:rPr>
            </a:br>
            <a:r>
              <a:rPr lang="ru-RU" sz="1800" b="1" i="1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/>
            </a:r>
            <a:br>
              <a:rPr lang="ru-RU" sz="1800" b="1" i="1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</a:br>
            <a:r>
              <a:rPr lang="ru-RU" sz="2000" b="1" i="1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>Профсоюз</a:t>
            </a:r>
            <a:r>
              <a:rPr lang="ru-RU" sz="2000" b="1" i="1" dirty="0">
                <a:latin typeface="Monotype Corsiva" panose="03010101010201010101" pitchFamily="66" charset="0"/>
                <a:cs typeface="Mongolian Baiti" panose="03000500000000000000" pitchFamily="66" charset="0"/>
              </a:rPr>
              <a:t> </a:t>
            </a:r>
            <a:r>
              <a:rPr lang="ru-RU" sz="2000" dirty="0">
                <a:latin typeface="Monotype Corsiva" panose="03010101010201010101" pitchFamily="66" charset="0"/>
                <a:cs typeface="Mongolian Baiti" panose="03000500000000000000" pitchFamily="66" charset="0"/>
              </a:rPr>
              <a:t>- это важный демократический институт современного цивилизованного государства.</a:t>
            </a:r>
            <a:br>
              <a:rPr lang="ru-RU" sz="2000" dirty="0">
                <a:latin typeface="Monotype Corsiva" panose="03010101010201010101" pitchFamily="66" charset="0"/>
                <a:cs typeface="Mongolian Baiti" panose="03000500000000000000" pitchFamily="66" charset="0"/>
              </a:rPr>
            </a:br>
            <a:r>
              <a:rPr lang="ru-RU" sz="1800" dirty="0">
                <a:latin typeface="Monotype Corsiva" panose="03010101010201010101" pitchFamily="66" charset="0"/>
                <a:cs typeface="Mongolian Baiti" panose="03000500000000000000" pitchFamily="66" charset="0"/>
              </a:rPr>
              <a:t>Если мы хотим считать себя цивилизованными людьми, то мы должны признать не только право профсоюза на </a:t>
            </a:r>
            <a:r>
              <a:rPr lang="ru-RU" sz="1800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>существование, но </a:t>
            </a:r>
            <a:r>
              <a:rPr lang="ru-RU" sz="1800" dirty="0">
                <a:latin typeface="Monotype Corsiva" panose="03010101010201010101" pitchFamily="66" charset="0"/>
                <a:cs typeface="Mongolian Baiti" panose="03000500000000000000" pitchFamily="66" charset="0"/>
              </a:rPr>
              <a:t>и насущную необходимость этой организации для осуществления защиты социально-трудовых интересов.</a:t>
            </a:r>
            <a:br>
              <a:rPr lang="ru-RU" sz="1800" dirty="0">
                <a:latin typeface="Monotype Corsiva" panose="03010101010201010101" pitchFamily="66" charset="0"/>
                <a:cs typeface="Mongolian Baiti" panose="03000500000000000000" pitchFamily="66" charset="0"/>
              </a:rPr>
            </a:br>
            <a:endParaRPr lang="ru-RU" sz="18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39752" y="5594996"/>
            <a:ext cx="5616624" cy="13290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Monotype Corsiva" pitchFamily="66" charset="0"/>
              </a:rPr>
              <a:t>Руководитель организации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Караульнова Ольга Анатольевна</a:t>
            </a:r>
            <a:endParaRPr lang="ru-RU" dirty="0"/>
          </a:p>
        </p:txBody>
      </p:sp>
      <p:pic>
        <p:nvPicPr>
          <p:cNvPr id="2050" name="Picture 2" descr="http://zolotoikliuchik.ucoz.net/Pedagogi/olgaana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2644794" cy="343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3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862" y="51673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Monotype Corsiva" pitchFamily="66" charset="0"/>
              </a:rPr>
              <a:t>Председатель профсоюзной организации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Петрова Инна Васильевна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115616" y="265195"/>
            <a:ext cx="7142092" cy="1579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Monotype Corsiva" panose="03010101010201010101" pitchFamily="66" charset="0"/>
              </a:rPr>
              <a:t>Если вдруг появятся проблемы</a:t>
            </a:r>
            <a:endParaRPr lang="ru-RU" sz="1800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1800" b="1" dirty="0">
                <a:latin typeface="Monotype Corsiva" panose="03010101010201010101" pitchFamily="66" charset="0"/>
              </a:rPr>
              <a:t>И сомнений давит тяжкий груз –</a:t>
            </a:r>
            <a:endParaRPr lang="ru-RU" sz="1800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1800" b="1" dirty="0">
                <a:latin typeface="Monotype Corsiva" panose="03010101010201010101" pitchFamily="66" charset="0"/>
              </a:rPr>
              <a:t>В справедливость веры не теряйте</a:t>
            </a:r>
            <a:endParaRPr lang="ru-RU" sz="1800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1800" b="1" dirty="0">
                <a:latin typeface="Monotype Corsiva" panose="03010101010201010101" pitchFamily="66" charset="0"/>
              </a:rPr>
              <a:t>И смелей вступайте в профсоюз.</a:t>
            </a:r>
            <a:endParaRPr 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11186" y="4762186"/>
            <a:ext cx="1875613" cy="1363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 </a:t>
            </a:r>
            <a:endParaRPr lang="ru-RU" dirty="0"/>
          </a:p>
        </p:txBody>
      </p:sp>
      <p:pic>
        <p:nvPicPr>
          <p:cNvPr id="1026" name="Picture 2" descr="http://zolotoikliuchik.ucoz.net/Pedagogi/in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30" y="1664125"/>
            <a:ext cx="2376264" cy="33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Monotype Corsiva" panose="03010101010201010101" pitchFamily="66" charset="0"/>
              </a:rPr>
              <a:t>Профсоюзный комитет МАДОУ</a:t>
            </a:r>
            <a:r>
              <a:rPr lang="ru-RU" b="1" dirty="0"/>
              <a:t> 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88116"/>
              </p:ext>
            </p:extLst>
          </p:nvPr>
        </p:nvGraphicFramePr>
        <p:xfrm>
          <a:off x="1403648" y="1556792"/>
          <a:ext cx="6336704" cy="3960439"/>
        </p:xfrm>
        <a:graphic>
          <a:graphicData uri="http://schemas.openxmlformats.org/drawingml/2006/table">
            <a:tbl>
              <a:tblPr/>
              <a:tblGrid>
                <a:gridCol w="3774773"/>
                <a:gridCol w="2561931"/>
              </a:tblGrid>
              <a:tr h="698901"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>
                          <a:solidFill>
                            <a:srgbClr val="696969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Председатель</a:t>
                      </a:r>
                      <a:endParaRPr lang="ru-RU" sz="1500" b="0" i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>
                          <a:solidFill>
                            <a:srgbClr val="696969"/>
                          </a:solidFill>
                          <a:effectLst/>
                          <a:latin typeface="times new roman" panose="02020603050405020304" pitchFamily="18" charset="0"/>
                        </a:rPr>
                        <a:t>Петрова Инна Васильевна</a:t>
                      </a:r>
                      <a:endParaRPr lang="ru-RU" sz="15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5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  <a:tr h="465934">
                <a:tc>
                  <a:txBody>
                    <a:bodyPr/>
                    <a:lstStyle/>
                    <a:p>
                      <a:r>
                        <a:rPr lang="ru-RU" sz="1500" b="1" i="0">
                          <a:solidFill>
                            <a:srgbClr val="696969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Ответственный по оздоровительной работе</a:t>
                      </a:r>
                      <a:endParaRPr lang="ru-RU" sz="15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>
                          <a:solidFill>
                            <a:srgbClr val="696969"/>
                          </a:solidFill>
                          <a:effectLst/>
                          <a:latin typeface="times new roman" panose="02020603050405020304" pitchFamily="18" charset="0"/>
                        </a:rPr>
                        <a:t>Коренькова Наталья Владимировна</a:t>
                      </a:r>
                      <a:endParaRPr lang="ru-RU" sz="15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  <a:tr h="931868">
                <a:tc>
                  <a:txBody>
                    <a:bodyPr/>
                    <a:lstStyle/>
                    <a:p>
                      <a:r>
                        <a:rPr lang="ru-RU" sz="1500" b="1" i="0">
                          <a:solidFill>
                            <a:srgbClr val="696969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Ответственный по организационной и культурно-массовой и оздоровительной  работе</a:t>
                      </a:r>
                      <a:endParaRPr lang="ru-RU" sz="15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>
                          <a:solidFill>
                            <a:srgbClr val="696969"/>
                          </a:solidFill>
                          <a:effectLst/>
                          <a:latin typeface="times new roman" panose="02020603050405020304" pitchFamily="18" charset="0"/>
                        </a:rPr>
                        <a:t>Серебрякова Елена Юрьевна</a:t>
                      </a:r>
                      <a:endParaRPr lang="ru-RU" sz="15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  <a:tr h="698901">
                <a:tc>
                  <a:txBody>
                    <a:bodyPr/>
                    <a:lstStyle/>
                    <a:p>
                      <a:r>
                        <a:rPr lang="ru-RU" sz="1500" b="1" i="0">
                          <a:solidFill>
                            <a:srgbClr val="696969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Ответственный по социально-трудовым вопросам</a:t>
                      </a:r>
                      <a:endParaRPr lang="ru-RU" sz="15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>
                          <a:solidFill>
                            <a:srgbClr val="696969"/>
                          </a:solidFill>
                          <a:effectLst/>
                          <a:latin typeface="times new roman" panose="02020603050405020304" pitchFamily="18" charset="0"/>
                        </a:rPr>
                        <a:t>Рягузова Евгения Владимировна</a:t>
                      </a:r>
                      <a:endParaRPr lang="ru-RU" sz="15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  <a:tr h="698901">
                <a:tc>
                  <a:txBody>
                    <a:bodyPr/>
                    <a:lstStyle/>
                    <a:p>
                      <a:r>
                        <a:rPr lang="ru-RU" sz="1500" b="1" i="0">
                          <a:solidFill>
                            <a:srgbClr val="696969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Ответственный по охране труда</a:t>
                      </a:r>
                      <a:endParaRPr lang="ru-RU" sz="15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>
                          <a:solidFill>
                            <a:srgbClr val="696969"/>
                          </a:solidFill>
                          <a:effectLst/>
                          <a:latin typeface="times new roman" panose="02020603050405020304" pitchFamily="18" charset="0"/>
                        </a:rPr>
                        <a:t>Тихонова Наталья Викторовна</a:t>
                      </a:r>
                      <a:endParaRPr lang="ru-RU" sz="15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ru-RU" sz="15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>
                          <a:solidFill>
                            <a:srgbClr val="696969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Ответственный по информационной работе</a:t>
                      </a:r>
                      <a:endParaRPr lang="ru-RU" sz="1500" b="0" i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 dirty="0">
                          <a:solidFill>
                            <a:srgbClr val="696969"/>
                          </a:solidFill>
                          <a:effectLst/>
                          <a:latin typeface="times new roman" panose="02020603050405020304" pitchFamily="18" charset="0"/>
                        </a:rPr>
                        <a:t>Кротова Нина Аркадьевна</a:t>
                      </a:r>
                      <a:endParaRPr lang="ru-RU" sz="1500" b="0" i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33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Основные направления в работе профкома</a:t>
            </a:r>
            <a:endParaRPr lang="ru-RU" b="1" dirty="0"/>
          </a:p>
        </p:txBody>
      </p:sp>
      <p:pic>
        <p:nvPicPr>
          <p:cNvPr id="5" name="Picture 2" descr="Картинка 10 из 2270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1"/>
          <a:stretch/>
        </p:blipFill>
        <p:spPr bwMode="auto">
          <a:xfrm>
            <a:off x="1331640" y="1628800"/>
            <a:ext cx="6984900" cy="438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979712" y="2276872"/>
            <a:ext cx="583264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Социально – правовое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партнёрство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 Охрана труда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 Социальная поддержка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 Информационная работа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Спортивная работа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  Культурно-массовая работа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Цели и задачи работы профкома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Реализация уставных задач Профсоюза по представительству и защите социально-трудовых прав и профессиональных интересов членов Профсоюза.</a:t>
            </a:r>
          </a:p>
          <a:p>
            <a:pPr algn="ctr"/>
            <a:r>
              <a:rPr lang="ru-RU" dirty="0"/>
              <a:t>Общественный контроль за соблюдением законодательства о труде и охране </a:t>
            </a:r>
            <a:r>
              <a:rPr lang="ru-RU" dirty="0" smtClean="0"/>
              <a:t>труда.</a:t>
            </a:r>
            <a:endParaRPr lang="ru-RU" dirty="0"/>
          </a:p>
          <a:p>
            <a:pPr algn="ctr"/>
            <a:r>
              <a:rPr lang="ru-RU" dirty="0"/>
              <a:t>Улучшение материального положения, укрепление здоровья и повышение жизненного уровня членов </a:t>
            </a:r>
            <a:r>
              <a:rPr lang="ru-RU" dirty="0" smtClean="0"/>
              <a:t>Профсоюза.</a:t>
            </a:r>
            <a:endParaRPr lang="ru-RU" dirty="0"/>
          </a:p>
          <a:p>
            <a:pPr algn="ctr"/>
            <a:r>
              <a:rPr lang="ru-RU" dirty="0"/>
              <a:t>Информационное обеспечение членов </a:t>
            </a:r>
            <a:r>
              <a:rPr lang="ru-RU" dirty="0" smtClean="0"/>
              <a:t>Профсоюза.</a:t>
            </a:r>
            <a:endParaRPr lang="ru-RU" dirty="0"/>
          </a:p>
          <a:p>
            <a:pPr algn="ctr"/>
            <a:r>
              <a:rPr lang="ru-RU" dirty="0"/>
              <a:t>Создание условий, обеспечивающих вовлечение членов Профсоюза в профсоюзную </a:t>
            </a:r>
            <a:r>
              <a:rPr lang="ru-RU" dirty="0" smtClean="0"/>
              <a:t>работу.</a:t>
            </a:r>
            <a:endParaRPr lang="ru-RU" dirty="0"/>
          </a:p>
          <a:p>
            <a:pPr algn="ctr"/>
            <a:r>
              <a:rPr lang="ru-RU" dirty="0"/>
              <a:t>Осуществление организационных мероприятий по повышению мотивации профсоюзного членства.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800" b="1" i="1" cap="all" dirty="0">
                <a:latin typeface="Monotype Corsiva" panose="03010101010201010101" pitchFamily="66" charset="0"/>
              </a:rPr>
              <a:t>ОСНОВНЫЕ НАПРАВЛЕНИЯ </a:t>
            </a:r>
            <a:r>
              <a:rPr lang="ru-RU" sz="2800" b="1" cap="all" dirty="0">
                <a:latin typeface="Monotype Corsiva" panose="03010101010201010101" pitchFamily="66" charset="0"/>
              </a:rPr>
              <a:t>ДЕЯТЕЛЬНОСТИ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700808"/>
            <a:ext cx="648072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Заключение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соглашений, содействие заключению коллективных договоров и их реализации, ведение коллективных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переговоров.</a:t>
            </a:r>
            <a:endParaRPr lang="ru-RU" sz="2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Участие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 разработке предложений к законодательным и иным нормативным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актам.</a:t>
            </a:r>
            <a:endParaRPr lang="ru-RU" sz="2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Оказание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юридической, материальной помощи членам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Профсоюза.</a:t>
            </a:r>
            <a:endParaRPr lang="ru-RU" sz="2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Осуществление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общественного контроля за соблюдением трудового законодательства, за состоянием охраны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труда.</a:t>
            </a:r>
            <a:endParaRPr lang="ru-RU" sz="2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Участие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 урегулировании коллективных трудовых споров (конфликтов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26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628</TotalTime>
  <Words>836</Words>
  <Application>Microsoft Office PowerPoint</Application>
  <PresentationFormat>Экран (4:3)</PresentationFormat>
  <Paragraphs>151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Calibri</vt:lpstr>
      <vt:lpstr>Georgia</vt:lpstr>
      <vt:lpstr>Mongolian Baiti</vt:lpstr>
      <vt:lpstr>Monotype Corsiva</vt:lpstr>
      <vt:lpstr>Times New Roman</vt:lpstr>
      <vt:lpstr>Times New Roman</vt:lpstr>
      <vt:lpstr>Trebuchet MS</vt:lpstr>
      <vt:lpstr>Wingdings</vt:lpstr>
      <vt:lpstr>Тема1</vt:lpstr>
      <vt:lpstr>«Мой профсоюз»</vt:lpstr>
      <vt:lpstr>Знакомьтесь - это мы!</vt:lpstr>
      <vt:lpstr>Нормативные документы</vt:lpstr>
      <vt:lpstr>     Профсоюз - это важный демократический институт современного цивилизованного государства. Если мы хотим считать себя цивилизованными людьми, то мы должны признать не только право профсоюза на существование, но и насущную необходимость этой организации для осуществления защиты социально-трудовых интересов. </vt:lpstr>
      <vt:lpstr>Председатель профсоюзной организации Петрова Инна Васильевна</vt:lpstr>
      <vt:lpstr>Профсоюзный комитет МАДОУ </vt:lpstr>
      <vt:lpstr>Основные направления в работе профкома</vt:lpstr>
      <vt:lpstr>Цели и задачи работы профкома</vt:lpstr>
      <vt:lpstr>ОСНОВНЫЕ НАПРАВЛЕНИЯ ДЕЯТЕЛЬНОСТИ</vt:lpstr>
      <vt:lpstr>Деятельность профсоюза</vt:lpstr>
      <vt:lpstr>Социально - правовое партнёрство  Контроль за реализацией соглашений и коллективного договора, локальных актов, нормативных документов.  Планирование  работы профкома на год.  Участие в комиссии по решению трудовых споров. </vt:lpstr>
      <vt:lpstr>Охрана труда</vt:lpstr>
      <vt:lpstr> </vt:lpstr>
      <vt:lpstr>Социальная поддержка</vt:lpstr>
      <vt:lpstr>Спортивно-оздоровительная работа</vt:lpstr>
      <vt:lpstr> </vt:lpstr>
      <vt:lpstr>Участие коллектива в жизни МАДОУ</vt:lpstr>
      <vt:lpstr>Информация о нас размещена  в Тяжинской районной газете «ПРИЗЫВ</vt:lpstr>
      <vt:lpstr>Активно работаем по просвещению и информированию коллег,  тесно сотрудничаем со СМИ. </vt:lpstr>
      <vt:lpstr>Официальным сайт  Администрации Тяжинского муниципального района. </vt:lpstr>
      <vt:lpstr>Профсоюзный уголок</vt:lpstr>
      <vt:lpstr>Выступление на праздниках</vt:lpstr>
      <vt:lpstr>Презентация PowerPoint</vt:lpstr>
      <vt:lpstr>Участие в параде Победы</vt:lpstr>
      <vt:lpstr>Всегда приятно, когда оценивается твой труд</vt:lpstr>
      <vt:lpstr>Награды коллектива</vt:lpstr>
      <vt:lpstr>Сайт МАДОУ</vt:lpstr>
      <vt:lpstr>Мы вместе – ЕДИНЫ!</vt:lpstr>
      <vt:lpstr>Это все про НАС!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предмет – мое призвание</dc:title>
  <dc:creator>ВР</dc:creator>
  <cp:lastModifiedBy>TDS3</cp:lastModifiedBy>
  <cp:revision>74</cp:revision>
  <dcterms:created xsi:type="dcterms:W3CDTF">2012-02-12T17:51:18Z</dcterms:created>
  <dcterms:modified xsi:type="dcterms:W3CDTF">2017-11-09T09:58:26Z</dcterms:modified>
</cp:coreProperties>
</file>